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80" r:id="rId3"/>
    <p:sldId id="381" r:id="rId5"/>
    <p:sldId id="382" r:id="rId6"/>
    <p:sldId id="379" r:id="rId7"/>
    <p:sldId id="385" r:id="rId8"/>
    <p:sldId id="427" r:id="rId9"/>
    <p:sldId id="444" r:id="rId10"/>
    <p:sldId id="445" r:id="rId11"/>
    <p:sldId id="446" r:id="rId12"/>
    <p:sldId id="384" r:id="rId13"/>
    <p:sldId id="431" r:id="rId14"/>
    <p:sldId id="430" r:id="rId15"/>
    <p:sldId id="386" r:id="rId16"/>
    <p:sldId id="387" r:id="rId17"/>
    <p:sldId id="437" r:id="rId18"/>
    <p:sldId id="428" r:id="rId19"/>
    <p:sldId id="429" r:id="rId20"/>
    <p:sldId id="388" r:id="rId21"/>
    <p:sldId id="443" r:id="rId22"/>
    <p:sldId id="442" r:id="rId23"/>
    <p:sldId id="447" r:id="rId24"/>
    <p:sldId id="432" r:id="rId25"/>
    <p:sldId id="438" r:id="rId26"/>
    <p:sldId id="449" r:id="rId27"/>
    <p:sldId id="439" r:id="rId28"/>
    <p:sldId id="450" r:id="rId29"/>
    <p:sldId id="440" r:id="rId30"/>
    <p:sldId id="433" r:id="rId31"/>
    <p:sldId id="434" r:id="rId32"/>
    <p:sldId id="44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51"/>
    <p:restoredTop sz="84610"/>
  </p:normalViewPr>
  <p:slideViewPr>
    <p:cSldViewPr snapToGrid="0" snapToObjects="1">
      <p:cViewPr varScale="1">
        <p:scale>
          <a:sx n="115" d="100"/>
          <a:sy n="115" d="100"/>
        </p:scale>
        <p:origin x="680" y="20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7177C-0D0F-B24D-A5C6-72A0724588C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一个很形象的例子是，我说这是一个帅哥，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zh-CN" altLang="en-US" dirty="0"/>
              <a:t>只生成缺失的部分，防止胡乱生成</a:t>
            </a:r>
            <a:endParaRPr lang="en-GB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zh-CN" altLang="en-US" dirty="0"/>
              <a:t>只生成缺失的部分，防止胡乱生成</a:t>
            </a:r>
            <a:endParaRPr lang="en-GB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时间现在来到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zhuanlan.zhihu.com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/p/60432882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zhuanlan.zhihu.com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/p/60432882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zh-CN" altLang="en-US" dirty="0"/>
              <a:t>只生成缺失的部分，防止胡乱生成</a:t>
            </a:r>
            <a:endParaRPr lang="en-GB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zh-CN" altLang="en-US" dirty="0"/>
              <a:t>只生成缺失的部分，防止胡乱生成</a:t>
            </a:r>
            <a:endParaRPr lang="en-GB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zh-CN" altLang="en-US" dirty="0"/>
              <a:t>只生成缺失的部分，防止胡乱生成</a:t>
            </a:r>
            <a:endParaRPr lang="en-GB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zh-CN" altLang="en-US" dirty="0"/>
              <a:t>只生成缺失的部分，防止胡乱生成</a:t>
            </a:r>
            <a:endParaRPr lang="en-GB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9E80A-7A3A-5349-BC9D-5AF944CE5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52.jpe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7" Type="http://schemas.openxmlformats.org/officeDocument/2006/relationships/notesSlide" Target="../notesSlides/notesSlide26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.jpeg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jpeg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5" Type="http://schemas.openxmlformats.org/officeDocument/2006/relationships/notesSlide" Target="../notesSlides/notesSlide27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56.png"/><Relationship Id="rId12" Type="http://schemas.openxmlformats.org/officeDocument/2006/relationships/image" Target="../media/image55.png"/><Relationship Id="rId11" Type="http://schemas.openxmlformats.org/officeDocument/2006/relationships/image" Target="../media/image54.jpeg"/><Relationship Id="rId10" Type="http://schemas.openxmlformats.org/officeDocument/2006/relationships/image" Target="../media/image53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2714" y="1733323"/>
            <a:ext cx="10040329" cy="1695677"/>
          </a:xfrm>
        </p:spPr>
        <p:txBody>
          <a:bodyPr>
            <a:noAutofit/>
          </a:bodyPr>
          <a:lstStyle/>
          <a:p>
            <a:r>
              <a:rPr lang="en-US" altLang="ja-JP" sz="5400" dirty="0"/>
              <a:t>Applications and Future Directions of </a:t>
            </a:r>
            <a:br>
              <a:rPr lang="en-US" altLang="ja-JP" sz="5400" dirty="0"/>
            </a:br>
            <a:r>
              <a:rPr lang="en-US" altLang="ja-JP" sz="5400" dirty="0"/>
              <a:t>Generative Adversarial Networks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51201"/>
            <a:ext cx="9144000" cy="3106056"/>
          </a:xfrm>
        </p:spPr>
        <p:txBody>
          <a:bodyPr>
            <a:normAutofit/>
          </a:bodyPr>
          <a:lstStyle/>
          <a:p>
            <a:endParaRPr lang="en-US" altLang="zh-CN" sz="2800" dirty="0"/>
          </a:p>
          <a:p>
            <a:r>
              <a:rPr lang="" altLang="en-US" sz="2800" dirty="0"/>
              <a:t>Chengjia Wang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dirty="0"/>
              <a:t>2019 April 24, </a:t>
            </a:r>
            <a:r>
              <a:rPr lang="" altLang="en-US" dirty="0"/>
              <a:t>IIAT-HZ</a:t>
            </a:r>
            <a:endParaRPr lang="en-US" altLang="zh-CN" sz="2800" dirty="0"/>
          </a:p>
          <a:p>
            <a:endParaRPr lang="en-US" altLang="zh-C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6" name="Picture 5" descr="/media/cwang/New Volume/Work/部分申请/2020/index.jpegindex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530257" y="2707272"/>
            <a:ext cx="7302673" cy="129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/>
              <a:t>Text-based Image Synthesis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3937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Text-to-image synthesis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0113" y="1737415"/>
            <a:ext cx="5227983" cy="4777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2107" y="2635598"/>
            <a:ext cx="3150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Multi-modal problem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/>
              <a:t>P(t, z)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8252" y="6493790"/>
            <a:ext cx="783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Generative Adversarial Text to Image Synthesis</a:t>
            </a:r>
            <a:r>
              <a:rPr lang="en-US" dirty="0"/>
              <a:t>. </a:t>
            </a:r>
            <a:r>
              <a:rPr lang="en-US" i="1" dirty="0"/>
              <a:t>S. Reed, Z. </a:t>
            </a:r>
            <a:r>
              <a:rPr lang="en-US" i="1" dirty="0" err="1"/>
              <a:t>Akata</a:t>
            </a:r>
            <a:r>
              <a:rPr lang="en-US" i="1" dirty="0"/>
              <a:t> et al. ICML. 2016.</a:t>
            </a:r>
            <a:endParaRPr lang="en-GB" i="1" dirty="0"/>
          </a:p>
        </p:txBody>
      </p:sp>
      <p:pic>
        <p:nvPicPr>
          <p:cNvPr id="5" name="Picture 4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3937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Text-to-image synthesis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040306" y="1871682"/>
            <a:ext cx="8039903" cy="4354364"/>
            <a:chOff x="2040306" y="1871682"/>
            <a:chExt cx="8039903" cy="435436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40306" y="1871682"/>
              <a:ext cx="7779553" cy="43543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1500" y="5775463"/>
              <a:ext cx="520700" cy="3429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59509" y="1894873"/>
              <a:ext cx="520700" cy="342900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53857" y="283027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匹配的句子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3857" y="4879050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不匹配的句子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8252" y="6493790"/>
            <a:ext cx="783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Generative Adversarial Text to Image Synthesis</a:t>
            </a:r>
            <a:r>
              <a:rPr lang="en-US" dirty="0"/>
              <a:t>. </a:t>
            </a:r>
            <a:r>
              <a:rPr lang="en-US" i="1" dirty="0"/>
              <a:t>S. Reed, Z. </a:t>
            </a:r>
            <a:r>
              <a:rPr lang="en-US" i="1" dirty="0" err="1"/>
              <a:t>Akata</a:t>
            </a:r>
            <a:r>
              <a:rPr lang="en-US" i="1" dirty="0"/>
              <a:t> et al. ICML. 2016.</a:t>
            </a:r>
            <a:endParaRPr lang="en-GB" i="1" dirty="0"/>
          </a:p>
        </p:txBody>
      </p:sp>
      <p:pic>
        <p:nvPicPr>
          <p:cNvPr id="7" name="Picture 6" descr="/media/cwang/New Volume/Work/部分申请/2020/index.jpegindex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3937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Text-to-image synthesis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869162" y="3573112"/>
            <a:ext cx="357614" cy="5066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52224" y="4079736"/>
            <a:ext cx="5983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 Learn to classify matching image and text as real sample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2. Learn to classify mismatched image and text as fake sample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3. Learn to classify image from generator as fake sample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22059" y="3553553"/>
            <a:ext cx="383167" cy="54366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43922" y="4196076"/>
            <a:ext cx="287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Learn to fool discriminator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330141" y="1517345"/>
            <a:ext cx="4041400" cy="2663331"/>
            <a:chOff x="1461181" y="1711647"/>
            <a:chExt cx="4041400" cy="2663331"/>
          </a:xfrm>
        </p:grpSpPr>
        <p:sp>
          <p:nvSpPr>
            <p:cNvPr id="21" name="Trapezoid 20"/>
            <p:cNvSpPr/>
            <p:nvPr/>
          </p:nvSpPr>
          <p:spPr>
            <a:xfrm rot="5400000">
              <a:off x="3548922" y="3113543"/>
              <a:ext cx="902560" cy="374597"/>
            </a:xfrm>
            <a:prstGeom prst="trapezoid">
              <a:avLst>
                <a:gd name="adj" fmla="val 2844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D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ounded Rectangle 21">
                  <a:extLst>
                    <a:ext uri="{FF2B5EF4-FFF2-40B4-BE49-F238E27FC236}">
                      <a14:artisticCrisscrossEtching id="{6F451127-1FC0-4E4F-A5D2-319333760DFF}"/>
                    </a:ext>
                  </a:extLst>
                </p:cNvPr>
                <p:cNvSpPr/>
                <p:nvPr/>
              </p:nvSpPr>
              <p:spPr>
                <a:xfrm>
                  <a:off x="2845990" y="3152158"/>
                  <a:ext cx="749997" cy="29736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b="1" i="1" dirty="0">
                                <a:solidFill>
                                  <a:schemeClr val="tx1"/>
                                </a:solidFill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2" name="Rounded 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990" y="3152158"/>
                  <a:ext cx="749997" cy="297366"/>
                </a:xfrm>
                <a:prstGeom prst="roundRect">
                  <a:avLst/>
                </a:prstGeom>
                <a:blipFill rotWithShape="1">
                  <a:blip r:embed="rId1"/>
                  <a:stretch>
                    <a:fillRect t="-16000" b="-2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grpSp>
          <p:nvGrpSpPr>
            <p:cNvPr id="23" name="Group 22"/>
            <p:cNvGrpSpPr/>
            <p:nvPr/>
          </p:nvGrpSpPr>
          <p:grpSpPr>
            <a:xfrm>
              <a:off x="4966110" y="3055878"/>
              <a:ext cx="536471" cy="478773"/>
              <a:chOff x="7893285" y="2988029"/>
              <a:chExt cx="536471" cy="478773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893286" y="2988029"/>
                <a:ext cx="536470" cy="212884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i="1" dirty="0">
                    <a:solidFill>
                      <a:schemeClr val="tx1"/>
                    </a:solidFill>
                  </a:rPr>
                  <a:t>real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893285" y="3253918"/>
                <a:ext cx="536470" cy="212884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i="1" dirty="0">
                    <a:solidFill>
                      <a:schemeClr val="tx1"/>
                    </a:solidFill>
                  </a:rPr>
                  <a:t>fake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6" name="Straight Arrow Connector 25"/>
            <p:cNvCxnSpPr>
              <a:stCxn id="31" idx="2"/>
              <a:endCxn id="22" idx="1"/>
            </p:cNvCxnSpPr>
            <p:nvPr/>
          </p:nvCxnSpPr>
          <p:spPr>
            <a:xfrm flipV="1">
              <a:off x="2645661" y="3300841"/>
              <a:ext cx="200329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3"/>
              <a:endCxn id="21" idx="2"/>
            </p:cNvCxnSpPr>
            <p:nvPr/>
          </p:nvCxnSpPr>
          <p:spPr>
            <a:xfrm>
              <a:off x="3595987" y="3300841"/>
              <a:ext cx="216917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5400000" flipH="1" flipV="1">
              <a:off x="3225353" y="3717792"/>
              <a:ext cx="651885" cy="510945"/>
            </a:xfrm>
            <a:prstGeom prst="curvedConnector3">
              <a:avLst>
                <a:gd name="adj1" fmla="val 99608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4:artisticCrisscrossEtching id="{23D2C043-7F57-0547-92DB-79ACE8257B59}"/>
                    </a:ext>
                  </a:extLst>
                </p:cNvPr>
                <p:cNvSpPr/>
                <p:nvPr/>
              </p:nvSpPr>
              <p:spPr>
                <a:xfrm>
                  <a:off x="1461181" y="2019148"/>
                  <a:ext cx="1027488" cy="581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RNN Encoder</a:t>
                  </a:r>
                </a:p>
              </p:txBody>
            </p:sp>
          </mc:Choice>
          <mc:Fallback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1181" y="2019148"/>
                  <a:ext cx="1027488" cy="58188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205" t="-10638" b="-170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Rectangle 29">
                  <a:extLst>
                    <a:ext uri="{FF2B5EF4-FFF2-40B4-BE49-F238E27FC236}">
                      <a14:artisticCrisscrossEtching id="{583497A9-3F13-D044-9F31-98DEBB4DF8BE}"/>
                    </a:ext>
                  </a:extLst>
                </p:cNvPr>
                <p:cNvSpPr/>
                <p:nvPr/>
              </p:nvSpPr>
              <p:spPr>
                <a:xfrm>
                  <a:off x="3819654" y="2021435"/>
                  <a:ext cx="1027488" cy="581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RNN Encoder</a:t>
                  </a:r>
                </a:p>
              </p:txBody>
            </p:sp>
          </mc:Choice>
          <mc:Fallback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9654" y="2021435"/>
                  <a:ext cx="1027488" cy="5818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205" t="-10638" b="-170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31" name="Trapezoid 30"/>
            <p:cNvSpPr/>
            <p:nvPr/>
          </p:nvSpPr>
          <p:spPr>
            <a:xfrm rot="16200000">
              <a:off x="2007083" y="3113544"/>
              <a:ext cx="902560" cy="374596"/>
            </a:xfrm>
            <a:prstGeom prst="trapezoid">
              <a:avLst>
                <a:gd name="adj" fmla="val 2844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G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2203523" y="2601028"/>
              <a:ext cx="0" cy="667447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4" idx="3"/>
              <a:endCxn id="31" idx="0"/>
            </p:cNvCxnSpPr>
            <p:nvPr/>
          </p:nvCxnSpPr>
          <p:spPr>
            <a:xfrm>
              <a:off x="2135699" y="3300841"/>
              <a:ext cx="135366" cy="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5" idx="3"/>
            </p:cNvCxnSpPr>
            <p:nvPr/>
          </p:nvCxnSpPr>
          <p:spPr>
            <a:xfrm>
              <a:off x="3427849" y="1860330"/>
              <a:ext cx="391805" cy="21018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2922410" y="1711647"/>
              <a:ext cx="505439" cy="29736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t</a:t>
              </a:r>
              <a:endParaRPr lang="en-US" b="1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Rounded Rectangle 35">
                  <a:extLst>
                    <a:ext uri="{FF2B5EF4-FFF2-40B4-BE49-F238E27FC236}">
                      <a14:artisticCrisscrossEtching id="{5ABEBC39-50A1-2C49-B09F-3A763F13A7FD}"/>
                    </a:ext>
                  </a:extLst>
                </p:cNvPr>
                <p:cNvSpPr/>
                <p:nvPr/>
              </p:nvSpPr>
              <p:spPr>
                <a:xfrm>
                  <a:off x="2922410" y="2410081"/>
                  <a:ext cx="505439" cy="29736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6" name="Rounded 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410" y="2410081"/>
                  <a:ext cx="505439" cy="297366"/>
                </a:xfrm>
                <a:prstGeom prst="roundRect">
                  <a:avLst/>
                </a:prstGeom>
                <a:blipFill rotWithShape="1">
                  <a:blip r:embed="rId4"/>
                  <a:stretch>
                    <a:fillRect t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37" name="Straight Arrow Connector 36"/>
            <p:cNvCxnSpPr/>
            <p:nvPr/>
          </p:nvCxnSpPr>
          <p:spPr>
            <a:xfrm>
              <a:off x="3432987" y="2507964"/>
              <a:ext cx="38666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187501" y="3171622"/>
              <a:ext cx="772472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193638" y="3428165"/>
              <a:ext cx="772472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107915" y="2610766"/>
              <a:ext cx="1" cy="31079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3885941" y="2612083"/>
              <a:ext cx="0" cy="23747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/>
            <p:cNvSpPr/>
            <p:nvPr/>
          </p:nvSpPr>
          <p:spPr>
            <a:xfrm>
              <a:off x="1630260" y="3152158"/>
              <a:ext cx="505439" cy="29736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Z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Curved Connector 44"/>
            <p:cNvCxnSpPr/>
            <p:nvPr/>
          </p:nvCxnSpPr>
          <p:spPr>
            <a:xfrm rot="5400000" flipH="1" flipV="1">
              <a:off x="3105299" y="3590049"/>
              <a:ext cx="792879" cy="610060"/>
            </a:xfrm>
            <a:prstGeom prst="curvedConnector3">
              <a:avLst>
                <a:gd name="adj1" fmla="val 99225"/>
              </a:avLst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5" idx="1"/>
            </p:cNvCxnSpPr>
            <p:nvPr/>
          </p:nvCxnSpPr>
          <p:spPr>
            <a:xfrm flipH="1">
              <a:off x="2471766" y="1860330"/>
              <a:ext cx="450644" cy="210185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1" idx="0"/>
            </p:cNvCxnSpPr>
            <p:nvPr/>
          </p:nvCxnSpPr>
          <p:spPr>
            <a:xfrm>
              <a:off x="4187501" y="3300842"/>
              <a:ext cx="772472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430575" y="1973648"/>
              <a:ext cx="383604" cy="19299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4000241" y="2615258"/>
              <a:ext cx="0" cy="269405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49"/>
            <p:cNvSpPr/>
            <p:nvPr/>
          </p:nvSpPr>
          <p:spPr>
            <a:xfrm>
              <a:off x="2956544" y="4077612"/>
              <a:ext cx="505439" cy="29736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X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841" y="5110181"/>
            <a:ext cx="6279162" cy="1646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4:artisticCrisscrossEtching id="{4948E502-4B42-8C43-A368-F34324DAA856}"/>
                  </a:ext>
                </a:extLst>
              </p:cNvPr>
              <p:cNvSpPr/>
              <p:nvPr/>
            </p:nvSpPr>
            <p:spPr>
              <a:xfrm>
                <a:off x="9047087" y="2607941"/>
                <a:ext cx="2014719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mismatched text</a:t>
                </a:r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087" y="2607941"/>
                <a:ext cx="2014719" cy="369909"/>
              </a:xfrm>
              <a:prstGeom prst="rect">
                <a:avLst/>
              </a:prstGeom>
              <a:blipFill rotWithShape="1">
                <a:blip r:embed="rId6"/>
                <a:stretch>
                  <a:fillRect t="-3333" r="-187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66" name="Rectangle 65"/>
          <p:cNvSpPr/>
          <p:nvPr/>
        </p:nvSpPr>
        <p:spPr>
          <a:xfrm>
            <a:off x="9014722" y="2259128"/>
            <a:ext cx="177106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latin typeface="Cambria Math" panose="02040503050406030204" pitchFamily="18" charset="0"/>
              </a:rPr>
              <a:t>t</a:t>
            </a:r>
            <a:r>
              <a:rPr lang="zh-CN" altLang="en-US" b="1" i="1" dirty="0">
                <a:latin typeface="Cambria Math" panose="02040503050406030204" pitchFamily="18" charset="0"/>
              </a:rPr>
              <a:t> </a:t>
            </a:r>
            <a:r>
              <a:rPr lang="en-US" altLang="zh-CN" b="1" i="1" dirty="0">
                <a:latin typeface="Cambria Math" panose="02040503050406030204" pitchFamily="18" charset="0"/>
              </a:rPr>
              <a:t> </a:t>
            </a:r>
            <a:r>
              <a:rPr lang="en-US" dirty="0"/>
              <a:t>: matching text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4" name="Picture 3" descr="/media/cwang/New Volume/Work/部分申请/2020/index.jpegindex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7435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Text-to-image synthesis + High resolution image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55621" y="2534392"/>
            <a:ext cx="4041400" cy="2663331"/>
            <a:chOff x="1461181" y="1711647"/>
            <a:chExt cx="4041400" cy="2663331"/>
          </a:xfrm>
        </p:grpSpPr>
        <p:sp>
          <p:nvSpPr>
            <p:cNvPr id="10" name="Trapezoid 9"/>
            <p:cNvSpPr/>
            <p:nvPr/>
          </p:nvSpPr>
          <p:spPr>
            <a:xfrm rot="5400000">
              <a:off x="3548922" y="3113543"/>
              <a:ext cx="902560" cy="374597"/>
            </a:xfrm>
            <a:prstGeom prst="trapezoid">
              <a:avLst>
                <a:gd name="adj" fmla="val 2844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D</a:t>
              </a:r>
              <a:r>
                <a:rPr lang="en-US" altLang="zh-CN" b="1" i="1" dirty="0">
                  <a:solidFill>
                    <a:schemeClr val="tx1"/>
                  </a:solidFill>
                </a:rPr>
                <a:t>1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ounded Rectangle 10">
                  <a:extLst>
                    <a:ext uri="{FF2B5EF4-FFF2-40B4-BE49-F238E27FC236}">
                      <a14:artisticCrisscrossEtching id="{B2DBD3AB-E0C9-054C-9EAE-FB9CB59F8346}"/>
                    </a:ext>
                  </a:extLst>
                </p:cNvPr>
                <p:cNvSpPr/>
                <p:nvPr/>
              </p:nvSpPr>
              <p:spPr>
                <a:xfrm>
                  <a:off x="2845990" y="3152158"/>
                  <a:ext cx="749997" cy="29736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b="1" i="1" dirty="0">
                                <a:solidFill>
                                  <a:schemeClr val="tx1"/>
                                </a:solidFill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2" name="Rounded 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990" y="3152158"/>
                  <a:ext cx="749997" cy="297366"/>
                </a:xfrm>
                <a:prstGeom prst="roundRect">
                  <a:avLst/>
                </a:prstGeom>
                <a:blipFill rotWithShape="1">
                  <a:blip r:embed="rId1"/>
                  <a:stretch>
                    <a:fillRect t="-16000" b="-2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grpSp>
          <p:nvGrpSpPr>
            <p:cNvPr id="12" name="Group 11"/>
            <p:cNvGrpSpPr/>
            <p:nvPr/>
          </p:nvGrpSpPr>
          <p:grpSpPr>
            <a:xfrm>
              <a:off x="4966110" y="3055878"/>
              <a:ext cx="536471" cy="478773"/>
              <a:chOff x="7893285" y="2988029"/>
              <a:chExt cx="536471" cy="478773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7893286" y="2988029"/>
                <a:ext cx="536470" cy="212884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i="1" dirty="0">
                    <a:solidFill>
                      <a:schemeClr val="tx1"/>
                    </a:solidFill>
                  </a:rPr>
                  <a:t>real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893285" y="3253918"/>
                <a:ext cx="536470" cy="212884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i="1" dirty="0">
                    <a:solidFill>
                      <a:schemeClr val="tx1"/>
                    </a:solidFill>
                  </a:rPr>
                  <a:t>fake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" name="Straight Arrow Connector 12"/>
            <p:cNvCxnSpPr>
              <a:stCxn id="18" idx="2"/>
              <a:endCxn id="11" idx="1"/>
            </p:cNvCxnSpPr>
            <p:nvPr/>
          </p:nvCxnSpPr>
          <p:spPr>
            <a:xfrm flipV="1">
              <a:off x="2645661" y="3300841"/>
              <a:ext cx="200329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3"/>
              <a:endCxn id="10" idx="2"/>
            </p:cNvCxnSpPr>
            <p:nvPr/>
          </p:nvCxnSpPr>
          <p:spPr>
            <a:xfrm>
              <a:off x="3595987" y="3300841"/>
              <a:ext cx="216917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5400000" flipH="1" flipV="1">
              <a:off x="3225353" y="3717792"/>
              <a:ext cx="651885" cy="510945"/>
            </a:xfrm>
            <a:prstGeom prst="curvedConnector3">
              <a:avLst>
                <a:gd name="adj1" fmla="val 99608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>
                  <a:extLst>
                    <a:ext uri="{FF2B5EF4-FFF2-40B4-BE49-F238E27FC236}">
                      <a14:artisticCrisscrossEtching id="{7261DEEB-360C-2449-99B0-9817D21E07DD}"/>
                    </a:ext>
                  </a:extLst>
                </p:cNvPr>
                <p:cNvSpPr/>
                <p:nvPr/>
              </p:nvSpPr>
              <p:spPr>
                <a:xfrm>
                  <a:off x="1461181" y="2019148"/>
                  <a:ext cx="1027488" cy="581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RNN Encoder</a:t>
                  </a:r>
                </a:p>
              </p:txBody>
            </p:sp>
          </mc:Choice>
          <mc:Fallback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1181" y="2019148"/>
                  <a:ext cx="1027488" cy="58188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205" t="-10638" b="-170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>
                  <a:extLst>
                    <a:ext uri="{FF2B5EF4-FFF2-40B4-BE49-F238E27FC236}">
                      <a14:artisticCrisscrossEtching id="{FF4DDFF7-D63B-0A4F-8512-10C99A873F1A}"/>
                    </a:ext>
                  </a:extLst>
                </p:cNvPr>
                <p:cNvSpPr/>
                <p:nvPr/>
              </p:nvSpPr>
              <p:spPr>
                <a:xfrm>
                  <a:off x="3819654" y="2021435"/>
                  <a:ext cx="1027488" cy="581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RNN Encoder</a:t>
                  </a:r>
                </a:p>
              </p:txBody>
            </p:sp>
          </mc:Choice>
          <mc:Fallback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9654" y="2021435"/>
                  <a:ext cx="1027488" cy="5818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205" t="-10638" b="-170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18" name="Trapezoid 17"/>
            <p:cNvSpPr/>
            <p:nvPr/>
          </p:nvSpPr>
          <p:spPr>
            <a:xfrm rot="16200000">
              <a:off x="2007083" y="3113544"/>
              <a:ext cx="902560" cy="374596"/>
            </a:xfrm>
            <a:prstGeom prst="trapezoid">
              <a:avLst>
                <a:gd name="adj" fmla="val 2844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G</a:t>
              </a:r>
              <a:r>
                <a:rPr lang="en-US" altLang="zh-CN" b="1" i="1" dirty="0">
                  <a:solidFill>
                    <a:schemeClr val="tx1"/>
                  </a:solidFill>
                </a:rPr>
                <a:t>1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203523" y="2601028"/>
              <a:ext cx="0" cy="667447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30" idx="3"/>
              <a:endCxn id="18" idx="0"/>
            </p:cNvCxnSpPr>
            <p:nvPr/>
          </p:nvCxnSpPr>
          <p:spPr>
            <a:xfrm>
              <a:off x="2135699" y="3300841"/>
              <a:ext cx="135366" cy="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/>
            <p:cNvCxnSpPr>
              <a:stCxn id="23" idx="3"/>
            </p:cNvCxnSpPr>
            <p:nvPr/>
          </p:nvCxnSpPr>
          <p:spPr>
            <a:xfrm>
              <a:off x="3427849" y="1860330"/>
              <a:ext cx="391805" cy="21018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2922410" y="1711647"/>
              <a:ext cx="505439" cy="29736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t</a:t>
              </a:r>
              <a:endParaRPr lang="en-US" b="1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4:artisticCrisscrossEtching id="{F7B23982-A914-D847-BEBB-0BA8873A3239}"/>
                    </a:ext>
                  </a:extLst>
                </p:cNvPr>
                <p:cNvSpPr/>
                <p:nvPr/>
              </p:nvSpPr>
              <p:spPr>
                <a:xfrm>
                  <a:off x="2922410" y="2410081"/>
                  <a:ext cx="505439" cy="29736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6" name="Rounded 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410" y="2410081"/>
                  <a:ext cx="505439" cy="297366"/>
                </a:xfrm>
                <a:prstGeom prst="roundRect">
                  <a:avLst/>
                </a:prstGeom>
                <a:blipFill rotWithShape="1">
                  <a:blip r:embed="rId4"/>
                  <a:stretch>
                    <a:fillRect t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25" name="Straight Arrow Connector 24"/>
            <p:cNvCxnSpPr/>
            <p:nvPr/>
          </p:nvCxnSpPr>
          <p:spPr>
            <a:xfrm>
              <a:off x="3432987" y="2507964"/>
              <a:ext cx="38666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187501" y="3171622"/>
              <a:ext cx="772472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193638" y="3428165"/>
              <a:ext cx="772472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107915" y="2610766"/>
              <a:ext cx="1" cy="31079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>
              <a:off x="3885941" y="2612083"/>
              <a:ext cx="0" cy="23747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ounded Rectangle 4"/>
            <p:cNvSpPr/>
            <p:nvPr/>
          </p:nvSpPr>
          <p:spPr>
            <a:xfrm>
              <a:off x="1630260" y="3152158"/>
              <a:ext cx="505439" cy="29736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Z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Curved Connector 30"/>
            <p:cNvCxnSpPr/>
            <p:nvPr/>
          </p:nvCxnSpPr>
          <p:spPr>
            <a:xfrm rot="5400000" flipH="1" flipV="1">
              <a:off x="3105299" y="3590049"/>
              <a:ext cx="792879" cy="610060"/>
            </a:xfrm>
            <a:prstGeom prst="curvedConnector3">
              <a:avLst>
                <a:gd name="adj1" fmla="val 99225"/>
              </a:avLst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3" idx="1"/>
            </p:cNvCxnSpPr>
            <p:nvPr/>
          </p:nvCxnSpPr>
          <p:spPr>
            <a:xfrm flipH="1">
              <a:off x="2471766" y="1860330"/>
              <a:ext cx="450644" cy="210185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0" idx="0"/>
            </p:cNvCxnSpPr>
            <p:nvPr/>
          </p:nvCxnSpPr>
          <p:spPr>
            <a:xfrm>
              <a:off x="4187501" y="3300842"/>
              <a:ext cx="772472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430575" y="1973648"/>
              <a:ext cx="383604" cy="19299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000241" y="2615258"/>
              <a:ext cx="0" cy="269405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/>
            <p:cNvSpPr/>
            <p:nvPr/>
          </p:nvSpPr>
          <p:spPr>
            <a:xfrm>
              <a:off x="2956544" y="4077612"/>
              <a:ext cx="505439" cy="29736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X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rapezoid 39"/>
          <p:cNvSpPr/>
          <p:nvPr/>
        </p:nvSpPr>
        <p:spPr>
          <a:xfrm rot="5400000">
            <a:off x="8923477" y="3855727"/>
            <a:ext cx="1222047" cy="536471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 w="50800">
            <a:solidFill>
              <a:srgbClr val="FFC00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D</a:t>
            </a:r>
            <a:r>
              <a:rPr lang="en-US" altLang="zh-CN" b="1" i="1" dirty="0">
                <a:solidFill>
                  <a:schemeClr val="tx1"/>
                </a:solidFill>
              </a:rPr>
              <a:t>2</a:t>
            </a:r>
            <a:endParaRPr lang="en-US" b="1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ounded Rectangle 40">
                <a:extLst>
                  <a:ext uri="{FF2B5EF4-FFF2-40B4-BE49-F238E27FC236}">
                    <a14:artisticCrisscrossEtching id="{7824FEC8-78F6-6949-B2E7-35779A681470}"/>
                  </a:ext>
                </a:extLst>
              </p:cNvPr>
              <p:cNvSpPr/>
              <p:nvPr/>
            </p:nvSpPr>
            <p:spPr>
              <a:xfrm>
                <a:off x="8225511" y="3974903"/>
                <a:ext cx="749997" cy="297366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b="1" i="1" dirty="0">
                              <a:solidFill>
                                <a:schemeClr val="tx1"/>
                              </a:solidFill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511" y="3974903"/>
                <a:ext cx="749997" cy="297366"/>
              </a:xfrm>
              <a:prstGeom prst="roundRect">
                <a:avLst/>
              </a:prstGeom>
              <a:blipFill rotWithShape="1">
                <a:blip r:embed="rId5"/>
                <a:stretch>
                  <a:fillRect t="-16000" b="-32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10581347" y="3878623"/>
            <a:ext cx="536471" cy="478773"/>
            <a:chOff x="7893285" y="2988029"/>
            <a:chExt cx="536471" cy="478773"/>
          </a:xfrm>
        </p:grpSpPr>
        <p:sp>
          <p:nvSpPr>
            <p:cNvPr id="66" name="Rounded Rectangle 65"/>
            <p:cNvSpPr/>
            <p:nvPr/>
          </p:nvSpPr>
          <p:spPr>
            <a:xfrm>
              <a:off x="7893286" y="2988029"/>
              <a:ext cx="536470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real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7893285" y="3253918"/>
              <a:ext cx="536470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fake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" name="Straight Arrow Connector 42"/>
          <p:cNvCxnSpPr>
            <a:stCxn id="48" idx="2"/>
            <a:endCxn id="41" idx="1"/>
          </p:cNvCxnSpPr>
          <p:nvPr/>
        </p:nvCxnSpPr>
        <p:spPr>
          <a:xfrm flipV="1">
            <a:off x="7369576" y="4123586"/>
            <a:ext cx="855935" cy="1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3"/>
            <a:endCxn id="40" idx="2"/>
          </p:cNvCxnSpPr>
          <p:nvPr/>
        </p:nvCxnSpPr>
        <p:spPr>
          <a:xfrm>
            <a:off x="8975508" y="4123586"/>
            <a:ext cx="290757" cy="37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rot="5400000" flipH="1" flipV="1">
            <a:off x="8665255" y="4540537"/>
            <a:ext cx="651885" cy="510945"/>
          </a:xfrm>
          <a:prstGeom prst="curvedConnector3">
            <a:avLst>
              <a:gd name="adj1" fmla="val 99608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4:artisticCrisscrossEtching id="{636050E0-B5B3-F649-B40C-FCB7810007BD}"/>
                  </a:ext>
                </a:extLst>
              </p:cNvPr>
              <p:cNvSpPr/>
              <p:nvPr/>
            </p:nvSpPr>
            <p:spPr>
              <a:xfrm>
                <a:off x="6185096" y="2841893"/>
                <a:ext cx="1027488" cy="5818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RNN Encoder</a:t>
                </a:r>
              </a:p>
            </p:txBody>
          </p:sp>
        </mc:Choice>
        <mc:Fallback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096" y="2841893"/>
                <a:ext cx="1027488" cy="581880"/>
              </a:xfrm>
              <a:prstGeom prst="rect">
                <a:avLst/>
              </a:prstGeom>
              <a:blipFill rotWithShape="1">
                <a:blip r:embed="rId6"/>
                <a:stretch>
                  <a:fillRect t="-8333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4:artisticCrisscrossEtching id="{24CED2C7-4029-6F48-8CBD-BD96B7835CB2}"/>
                  </a:ext>
                </a:extLst>
              </p:cNvPr>
              <p:cNvSpPr/>
              <p:nvPr/>
            </p:nvSpPr>
            <p:spPr>
              <a:xfrm>
                <a:off x="9339889" y="2725428"/>
                <a:ext cx="1027488" cy="5818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RNN Encoder</a:t>
                </a:r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889" y="2725428"/>
                <a:ext cx="1027488" cy="581880"/>
              </a:xfrm>
              <a:prstGeom prst="rect">
                <a:avLst/>
              </a:prstGeom>
              <a:blipFill rotWithShape="1">
                <a:blip r:embed="rId7"/>
                <a:stretch>
                  <a:fillRect t="-8511" b="-191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48" name="Trapezoid 47"/>
          <p:cNvSpPr/>
          <p:nvPr/>
        </p:nvSpPr>
        <p:spPr>
          <a:xfrm rot="16200000">
            <a:off x="6730998" y="3936289"/>
            <a:ext cx="902560" cy="374596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G</a:t>
            </a:r>
            <a:r>
              <a:rPr lang="en-US" altLang="zh-CN" b="1" i="1" dirty="0">
                <a:solidFill>
                  <a:schemeClr val="tx1"/>
                </a:solidFill>
              </a:rPr>
              <a:t>1</a:t>
            </a:r>
            <a:endParaRPr lang="en-US" b="1" i="1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927438" y="3423773"/>
            <a:ext cx="0" cy="6674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59" idx="3"/>
            <a:endCxn id="48" idx="0"/>
          </p:cNvCxnSpPr>
          <p:nvPr/>
        </p:nvCxnSpPr>
        <p:spPr>
          <a:xfrm>
            <a:off x="6859614" y="4123586"/>
            <a:ext cx="135366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2" idx="3"/>
          </p:cNvCxnSpPr>
          <p:nvPr/>
        </p:nvCxnSpPr>
        <p:spPr>
          <a:xfrm>
            <a:off x="8519898" y="2659325"/>
            <a:ext cx="801875" cy="20652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8014459" y="2510642"/>
            <a:ext cx="505439" cy="2973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  <a:latin typeface="Cambria Math" panose="02040503050406030204" pitchFamily="18" charset="0"/>
              </a:rPr>
              <a:t>t</a:t>
            </a:r>
            <a:endParaRPr lang="en-US" b="1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ounded Rectangle 52">
                <a:extLst>
                  <a:ext uri="{FF2B5EF4-FFF2-40B4-BE49-F238E27FC236}">
                    <a14:artisticCrisscrossEtching id="{5B1D75D7-ED83-A54C-B28A-B852EF59E62F}"/>
                  </a:ext>
                </a:extLst>
              </p:cNvPr>
              <p:cNvSpPr/>
              <p:nvPr/>
            </p:nvSpPr>
            <p:spPr>
              <a:xfrm>
                <a:off x="8442645" y="3114074"/>
                <a:ext cx="505439" cy="297366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645" y="3114074"/>
                <a:ext cx="505439" cy="297366"/>
              </a:xfrm>
              <a:prstGeom prst="roundRect">
                <a:avLst/>
              </a:prstGeom>
              <a:blipFill rotWithShape="1">
                <a:blip r:embed="rId8"/>
                <a:stretch>
                  <a:fillRect t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54" name="Straight Arrow Connector 53"/>
          <p:cNvCxnSpPr/>
          <p:nvPr/>
        </p:nvCxnSpPr>
        <p:spPr>
          <a:xfrm>
            <a:off x="8953222" y="3211957"/>
            <a:ext cx="38666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9802738" y="3994367"/>
            <a:ext cx="77247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9808875" y="4250910"/>
            <a:ext cx="77247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9628150" y="3314759"/>
            <a:ext cx="1" cy="3107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9406176" y="3316076"/>
            <a:ext cx="0" cy="23747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6354175" y="3974903"/>
            <a:ext cx="505439" cy="2973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Z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Curved Connector 59"/>
          <p:cNvCxnSpPr/>
          <p:nvPr/>
        </p:nvCxnSpPr>
        <p:spPr>
          <a:xfrm rot="5400000" flipH="1" flipV="1">
            <a:off x="8545201" y="4412794"/>
            <a:ext cx="792879" cy="610060"/>
          </a:xfrm>
          <a:prstGeom prst="curvedConnector3">
            <a:avLst>
              <a:gd name="adj1" fmla="val 99225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2" idx="1"/>
          </p:cNvCxnSpPr>
          <p:nvPr/>
        </p:nvCxnSpPr>
        <p:spPr>
          <a:xfrm flipH="1">
            <a:off x="7212584" y="2659325"/>
            <a:ext cx="801875" cy="233542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0" idx="0"/>
          </p:cNvCxnSpPr>
          <p:nvPr/>
        </p:nvCxnSpPr>
        <p:spPr>
          <a:xfrm flipV="1">
            <a:off x="9802736" y="4123589"/>
            <a:ext cx="772474" cy="37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8519898" y="2563411"/>
            <a:ext cx="814516" cy="211308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9520476" y="3319251"/>
            <a:ext cx="0" cy="26940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8408321" y="4900357"/>
            <a:ext cx="505439" cy="2973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rapezoid 67"/>
          <p:cNvSpPr/>
          <p:nvPr/>
        </p:nvSpPr>
        <p:spPr>
          <a:xfrm rot="16200000">
            <a:off x="7138636" y="3865532"/>
            <a:ext cx="1230719" cy="525532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 w="50800">
            <a:solidFill>
              <a:srgbClr val="FFC00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G</a:t>
            </a:r>
            <a:r>
              <a:rPr lang="en-US" altLang="zh-CN" b="1" i="1" dirty="0">
                <a:solidFill>
                  <a:schemeClr val="tx1"/>
                </a:solidFill>
              </a:rPr>
              <a:t>2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500673" y="5445241"/>
            <a:ext cx="979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1</a:t>
            </a:r>
            <a:endParaRPr lang="en-US" sz="24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8271767" y="5397180"/>
            <a:ext cx="979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2</a:t>
            </a:r>
            <a:endParaRPr lang="en-US" sz="24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0" y="6536809"/>
            <a:ext cx="1223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StackGAN</a:t>
            </a:r>
            <a:r>
              <a:rPr lang="en-GB" dirty="0"/>
              <a:t>: Text to Photo-realistic Image Synthesis with Stacked Generative Adversarial Networks</a:t>
            </a:r>
            <a:r>
              <a:rPr lang="en-US" dirty="0"/>
              <a:t>. </a:t>
            </a:r>
            <a:r>
              <a:rPr lang="en-US" i="1" dirty="0"/>
              <a:t>H. Zhang, T. Xu et al. ICCV. 2017.</a:t>
            </a:r>
            <a:endParaRPr lang="en-GB" i="1" dirty="0"/>
          </a:p>
        </p:txBody>
      </p:sp>
      <p:pic>
        <p:nvPicPr>
          <p:cNvPr id="11" name="Picture 10" descr="/media/cwang/New Volume/Work/部分申请/2020/index.jpegindex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7435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Text-to-image synthesis + High resolution image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985" y="1881967"/>
            <a:ext cx="5697011" cy="4161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36809"/>
            <a:ext cx="1223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StackGAN</a:t>
            </a:r>
            <a:r>
              <a:rPr lang="en-GB" dirty="0"/>
              <a:t>: Text to Photo-realistic Image Synthesis with Stacked Generative Adversarial Networks</a:t>
            </a:r>
            <a:r>
              <a:rPr lang="en-US" dirty="0"/>
              <a:t>. </a:t>
            </a:r>
            <a:r>
              <a:rPr lang="en-US" i="1" dirty="0"/>
              <a:t>H. Zhang, T. Xu et al. ICCV. 2017.</a:t>
            </a:r>
            <a:endParaRPr lang="en-GB" i="1" dirty="0"/>
          </a:p>
        </p:txBody>
      </p:sp>
      <p:pic>
        <p:nvPicPr>
          <p:cNvPr id="5" name="Picture 4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425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Semantic image synthesis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074870" y="6534834"/>
            <a:ext cx="7876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Semantic Image Synthesis via Adversarial Learning. </a:t>
            </a:r>
            <a:r>
              <a:rPr lang="en-US" i="1" dirty="0"/>
              <a:t>H. Dong, S. Yu et al. ICCV 2017.</a:t>
            </a:r>
            <a:endParaRPr lang="en-US" i="1" dirty="0"/>
          </a:p>
          <a:p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1992" y="1804384"/>
            <a:ext cx="6671277" cy="46220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425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Semantic image synthesis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074870" y="6534834"/>
            <a:ext cx="7876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Semantic Image Synthesis via Adversarial Learning. </a:t>
            </a:r>
            <a:r>
              <a:rPr lang="en-US" i="1" dirty="0"/>
              <a:t>H. Dong, S. Yu et al. ICCV 2017.</a:t>
            </a:r>
            <a:endParaRPr lang="en-US" i="1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6617" y="2216690"/>
            <a:ext cx="9098765" cy="36750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88528" y="290776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匹配的句子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528" y="4726554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不匹配的句子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8822350" y="40852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相关的句子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Text-based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425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Semantic image synthesis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2943" y="3112609"/>
            <a:ext cx="4619057" cy="208499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322569" y="4020384"/>
            <a:ext cx="1368669" cy="14473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880" y="5424337"/>
            <a:ext cx="6524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 Learn to classify matching image and text pairs as real samples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2. Learn to classify mismatched image and </a:t>
            </a:r>
            <a:r>
              <a:rPr lang="en-US">
                <a:solidFill>
                  <a:srgbClr val="FFC000"/>
                </a:solidFill>
              </a:rPr>
              <a:t>text pairs as </a:t>
            </a:r>
            <a:r>
              <a:rPr lang="en-US" dirty="0">
                <a:solidFill>
                  <a:srgbClr val="FFC000"/>
                </a:solidFill>
              </a:rPr>
              <a:t>fake samples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3. Learn to classify samples from generator as fake samples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21" y="5423925"/>
            <a:ext cx="2870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Learn to fool discriminator when inputting image with semantically relevant text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56021" y="3968830"/>
            <a:ext cx="1072934" cy="146844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rapezoid 12"/>
          <p:cNvSpPr/>
          <p:nvPr/>
        </p:nvSpPr>
        <p:spPr>
          <a:xfrm rot="5400000">
            <a:off x="4683990" y="3285577"/>
            <a:ext cx="902560" cy="374597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D</a:t>
            </a:r>
            <a:endParaRPr lang="en-US" b="1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>
                <a:extLst>
                  <a:ext uri="{FF2B5EF4-FFF2-40B4-BE49-F238E27FC236}">
                    <a14:artisticCrisscrossEtching id="{335BCB8C-C68D-A642-89AD-D3885245D5C2}"/>
                  </a:ext>
                </a:extLst>
              </p:cNvPr>
              <p:cNvSpPr/>
              <p:nvPr/>
            </p:nvSpPr>
            <p:spPr>
              <a:xfrm>
                <a:off x="4106185" y="3324192"/>
                <a:ext cx="506690" cy="297366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b="1" i="1" dirty="0">
                              <a:solidFill>
                                <a:schemeClr val="tx1"/>
                              </a:solidFill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185" y="3324192"/>
                <a:ext cx="506690" cy="297366"/>
              </a:xfrm>
              <a:prstGeom prst="roundRect">
                <a:avLst/>
              </a:prstGeom>
              <a:blipFill rotWithShape="1">
                <a:blip r:embed="rId2"/>
                <a:stretch>
                  <a:fillRect t="-16000" b="-28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6101178" y="3233488"/>
            <a:ext cx="536471" cy="478773"/>
            <a:chOff x="7893285" y="2988029"/>
            <a:chExt cx="536471" cy="478773"/>
          </a:xfrm>
        </p:grpSpPr>
        <p:sp>
          <p:nvSpPr>
            <p:cNvPr id="16" name="Rounded Rectangle 15"/>
            <p:cNvSpPr/>
            <p:nvPr/>
          </p:nvSpPr>
          <p:spPr>
            <a:xfrm>
              <a:off x="7893286" y="2988029"/>
              <a:ext cx="536470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real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93285" y="3253918"/>
              <a:ext cx="536470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fake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128183" y="3324192"/>
            <a:ext cx="505439" cy="2973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8" idx="3"/>
            <a:endCxn id="26" idx="2"/>
          </p:cNvCxnSpPr>
          <p:nvPr/>
        </p:nvCxnSpPr>
        <p:spPr>
          <a:xfrm>
            <a:off x="1633622" y="3472875"/>
            <a:ext cx="135690" cy="2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7" idx="2"/>
            <a:endCxn id="14" idx="1"/>
          </p:cNvCxnSpPr>
          <p:nvPr/>
        </p:nvCxnSpPr>
        <p:spPr>
          <a:xfrm flipV="1">
            <a:off x="3780729" y="3472875"/>
            <a:ext cx="325456" cy="1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13" idx="2"/>
          </p:cNvCxnSpPr>
          <p:nvPr/>
        </p:nvCxnSpPr>
        <p:spPr>
          <a:xfrm>
            <a:off x="4612875" y="3472875"/>
            <a:ext cx="335097" cy="1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5" idx="0"/>
          </p:cNvCxnSpPr>
          <p:nvPr/>
        </p:nvCxnSpPr>
        <p:spPr>
          <a:xfrm rot="5400000" flipH="1" flipV="1">
            <a:off x="4504080" y="3635763"/>
            <a:ext cx="309379" cy="591909"/>
          </a:xfrm>
          <a:prstGeom prst="curved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4:artisticCrisscrossEtching id="{686FC9C3-B317-D244-BC24-21AC251F10A4}"/>
                  </a:ext>
                </a:extLst>
              </p:cNvPr>
              <p:cNvSpPr/>
              <p:nvPr/>
            </p:nvSpPr>
            <p:spPr>
              <a:xfrm>
                <a:off x="1701467" y="2197046"/>
                <a:ext cx="1027488" cy="5818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RNN Encoder</a:t>
                </a: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67" y="2197046"/>
                <a:ext cx="1027488" cy="581880"/>
              </a:xfrm>
              <a:prstGeom prst="rect">
                <a:avLst/>
              </a:prstGeom>
              <a:blipFill rotWithShape="1">
                <a:blip r:embed="rId3"/>
                <a:stretch>
                  <a:fillRect l="-1205" t="-8333" b="-16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4:artisticCrisscrossEtching id="{F1479C7E-D6E5-554F-B649-4C725948837E}"/>
                  </a:ext>
                </a:extLst>
              </p:cNvPr>
              <p:cNvSpPr/>
              <p:nvPr/>
            </p:nvSpPr>
            <p:spPr>
              <a:xfrm>
                <a:off x="4954722" y="2193469"/>
                <a:ext cx="1027488" cy="5818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RNN Encoder</a:t>
                </a: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722" y="2193469"/>
                <a:ext cx="1027488" cy="581880"/>
              </a:xfrm>
              <a:prstGeom prst="rect">
                <a:avLst/>
              </a:prstGeom>
              <a:blipFill rotWithShape="1">
                <a:blip r:embed="rId4"/>
                <a:stretch>
                  <a:fillRect t="-8333" b="-16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6" name="Trapezoid 25"/>
          <p:cNvSpPr/>
          <p:nvPr/>
        </p:nvSpPr>
        <p:spPr>
          <a:xfrm rot="5400000">
            <a:off x="1505330" y="3285578"/>
            <a:ext cx="902560" cy="374597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E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27" name="Trapezoid 26"/>
          <p:cNvSpPr/>
          <p:nvPr/>
        </p:nvSpPr>
        <p:spPr>
          <a:xfrm rot="16200000">
            <a:off x="3142151" y="3285578"/>
            <a:ext cx="902560" cy="374596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G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69339" y="3181935"/>
            <a:ext cx="1027488" cy="5818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Residual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24" idx="2"/>
          </p:cNvCxnSpPr>
          <p:nvPr/>
        </p:nvCxnSpPr>
        <p:spPr>
          <a:xfrm>
            <a:off x="2215211" y="2778926"/>
            <a:ext cx="0" cy="667447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135270" y="2782800"/>
            <a:ext cx="0" cy="273029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0"/>
            <a:endCxn id="28" idx="1"/>
          </p:cNvCxnSpPr>
          <p:nvPr/>
        </p:nvCxnSpPr>
        <p:spPr>
          <a:xfrm flipV="1">
            <a:off x="2143909" y="3472875"/>
            <a:ext cx="125430" cy="2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8" idx="3"/>
            <a:endCxn id="27" idx="0"/>
          </p:cNvCxnSpPr>
          <p:nvPr/>
        </p:nvCxnSpPr>
        <p:spPr>
          <a:xfrm>
            <a:off x="3296827" y="3472875"/>
            <a:ext cx="109306" cy="1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3"/>
          </p:cNvCxnSpPr>
          <p:nvPr/>
        </p:nvCxnSpPr>
        <p:spPr>
          <a:xfrm>
            <a:off x="4620667" y="2296524"/>
            <a:ext cx="334055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115228" y="2147841"/>
            <a:ext cx="505439" cy="2973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  <a:latin typeface="Cambria Math" panose="02040503050406030204" pitchFamily="18" charset="0"/>
              </a:rPr>
              <a:t>t</a:t>
            </a:r>
            <a:endParaRPr lang="en-US" b="1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10095" y="4086406"/>
            <a:ext cx="505439" cy="2973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ounded Rectangle 35">
                <a:extLst>
                  <a:ext uri="{FF2B5EF4-FFF2-40B4-BE49-F238E27FC236}">
                    <a14:artisticCrisscrossEtching id="{8D65528A-9703-5B45-BA92-05109C03A7EC}"/>
                  </a:ext>
                </a:extLst>
              </p:cNvPr>
              <p:cNvSpPr/>
              <p:nvPr/>
            </p:nvSpPr>
            <p:spPr>
              <a:xfrm>
                <a:off x="4115228" y="2531315"/>
                <a:ext cx="505439" cy="297366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228" y="2531315"/>
                <a:ext cx="505439" cy="297366"/>
              </a:xfrm>
              <a:prstGeom prst="roundRect">
                <a:avLst/>
              </a:prstGeom>
              <a:blipFill rotWithShape="1">
                <a:blip r:embed="rId5"/>
                <a:stretch>
                  <a:fillRect t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37" name="Curved Connector 36"/>
          <p:cNvCxnSpPr>
            <a:stCxn id="35" idx="0"/>
          </p:cNvCxnSpPr>
          <p:nvPr/>
        </p:nvCxnSpPr>
        <p:spPr>
          <a:xfrm rot="5400000" flipH="1" flipV="1">
            <a:off x="4408738" y="3547173"/>
            <a:ext cx="493311" cy="585157"/>
          </a:xfrm>
          <a:prstGeom prst="curvedConnector2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6" idx="3"/>
          </p:cNvCxnSpPr>
          <p:nvPr/>
        </p:nvCxnSpPr>
        <p:spPr>
          <a:xfrm>
            <a:off x="4620667" y="2679998"/>
            <a:ext cx="334055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322569" y="3343656"/>
            <a:ext cx="77247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328706" y="3672687"/>
            <a:ext cx="772472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322569" y="3559700"/>
            <a:ext cx="772472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ounded Rectangle 41">
                <a:extLst>
                  <a:ext uri="{FF2B5EF4-FFF2-40B4-BE49-F238E27FC236}">
                    <a14:artisticCrisscrossEtching id="{EB068F27-923E-9746-9775-7133B55B9388}"/>
                  </a:ext>
                </a:extLst>
              </p:cNvPr>
              <p:cNvSpPr/>
              <p:nvPr/>
            </p:nvSpPr>
            <p:spPr>
              <a:xfrm>
                <a:off x="3567659" y="1772088"/>
                <a:ext cx="505439" cy="297366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659" y="1772088"/>
                <a:ext cx="505439" cy="297366"/>
              </a:xfrm>
              <a:prstGeom prst="roundRect">
                <a:avLst/>
              </a:prstGeom>
              <a:blipFill rotWithShape="1">
                <a:blip r:embed="rId6"/>
                <a:stretch>
                  <a:fillRect t="-4000" b="-24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43" name="Curved Connector 42"/>
          <p:cNvCxnSpPr>
            <a:stCxn id="42" idx="1"/>
            <a:endCxn id="24" idx="0"/>
          </p:cNvCxnSpPr>
          <p:nvPr/>
        </p:nvCxnSpPr>
        <p:spPr>
          <a:xfrm rot="10800000" flipV="1">
            <a:off x="2215211" y="1920770"/>
            <a:ext cx="1352448" cy="276275"/>
          </a:xfrm>
          <a:prstGeom prst="curvedConnector2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42" idx="3"/>
            <a:endCxn id="25" idx="0"/>
          </p:cNvCxnSpPr>
          <p:nvPr/>
        </p:nvCxnSpPr>
        <p:spPr>
          <a:xfrm>
            <a:off x="4073098" y="1920771"/>
            <a:ext cx="1395368" cy="272698"/>
          </a:xfrm>
          <a:prstGeom prst="curvedConnector2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4:artisticCrisscrossEtching id="{115CE063-3B8A-414E-8069-B969181F7F8D}"/>
                  </a:ext>
                </a:extLst>
              </p:cNvPr>
              <p:cNvSpPr/>
              <p:nvPr/>
            </p:nvSpPr>
            <p:spPr>
              <a:xfrm>
                <a:off x="7605395" y="1794822"/>
                <a:ext cx="2014719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mismatched text</a:t>
                </a:r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395" y="1794822"/>
                <a:ext cx="2014719" cy="369909"/>
              </a:xfrm>
              <a:prstGeom prst="rect">
                <a:avLst/>
              </a:prstGeom>
              <a:blipFill rotWithShape="1">
                <a:blip r:embed="rId7"/>
                <a:stretch>
                  <a:fillRect t="-3333" r="-188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7573030" y="1446009"/>
            <a:ext cx="177106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latin typeface="Cambria Math" panose="02040503050406030204" pitchFamily="18" charset="0"/>
              </a:rPr>
              <a:t>t</a:t>
            </a:r>
            <a:r>
              <a:rPr lang="zh-CN" altLang="en-US" b="1" i="1" dirty="0">
                <a:latin typeface="Cambria Math" panose="02040503050406030204" pitchFamily="18" charset="0"/>
              </a:rPr>
              <a:t> </a:t>
            </a:r>
            <a:r>
              <a:rPr lang="en-US" altLang="zh-CN" b="1" i="1" dirty="0">
                <a:latin typeface="Cambria Math" panose="02040503050406030204" pitchFamily="18" charset="0"/>
              </a:rPr>
              <a:t> </a:t>
            </a:r>
            <a:r>
              <a:rPr lang="en-US" dirty="0"/>
              <a:t>: matching text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88">
                <a:extLst>
                  <a:ext uri="{FF2B5EF4-FFF2-40B4-BE49-F238E27FC236}">
                    <a14:artisticCrisscrossEtching id="{908D759F-03DA-C94F-819E-B59984B84FC9}"/>
                  </a:ext>
                </a:extLst>
              </p:cNvPr>
              <p:cNvSpPr txBox="1"/>
              <p:nvPr/>
            </p:nvSpPr>
            <p:spPr>
              <a:xfrm>
                <a:off x="7608655" y="2164731"/>
                <a:ext cx="2903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: semantically relevant text</a:t>
                </a:r>
              </a:p>
            </p:txBody>
          </p:sp>
        </mc:Choice>
        <mc:Fallback>
          <p:sp>
            <p:nvSpPr>
              <p:cNvPr id="47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655" y="2164731"/>
                <a:ext cx="2903615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>
            <a:off x="5242983" y="2782800"/>
            <a:ext cx="1" cy="310799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021009" y="2784117"/>
            <a:ext cx="0" cy="23747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074870" y="6534834"/>
            <a:ext cx="7876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Semantic Image Synthesis via Adversarial Learning. </a:t>
            </a:r>
            <a:r>
              <a:rPr lang="en-US" i="1" dirty="0"/>
              <a:t>H. Dong, S. Yu et al. ICCV 2017.</a:t>
            </a:r>
            <a:endParaRPr lang="en-US" i="1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206722" y="3642443"/>
            <a:ext cx="3116081" cy="47965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06723" y="3097939"/>
            <a:ext cx="3116081" cy="4796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06722" y="4179089"/>
            <a:ext cx="3969780" cy="47965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222220" y="4717941"/>
            <a:ext cx="3757745" cy="47965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530257" y="2707272"/>
            <a:ext cx="7302673" cy="129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/>
              <a:t>3D Data Synthesis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zh-CN" sz="3200" b="1" dirty="0"/>
              <a:t>Applications and Future Directions of GANs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76180" y="2311895"/>
            <a:ext cx="523963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High Resolution Image Synthesis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Text-based Image Synthesis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3D Data Synthesis</a:t>
            </a:r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Adversarial Domain Adaptation</a:t>
            </a:r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Discussion 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461274" y="1174344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39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3D Data Synthesis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5749" y="105042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3D-GAN </a:t>
            </a:r>
            <a:endParaRPr lang="en-US" sz="28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5939" y="203478"/>
            <a:ext cx="2064026" cy="594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203" y="2104610"/>
            <a:ext cx="9321576" cy="318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809" y="6215746"/>
            <a:ext cx="9128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Learning a Probabilistic Latent Space of Object Shapes via 3D Generative-Adversarial </a:t>
            </a:r>
            <a:r>
              <a:rPr lang="en-GB" dirty="0" err="1"/>
              <a:t>Modeling</a:t>
            </a:r>
            <a:r>
              <a:rPr lang="en-GB" dirty="0"/>
              <a:t>. </a:t>
            </a:r>
            <a:endParaRPr lang="en-GB" dirty="0"/>
          </a:p>
          <a:p>
            <a:pPr algn="ctr"/>
            <a:r>
              <a:rPr lang="en-US" i="1" dirty="0"/>
              <a:t>J. Wu, C. Zhang et al. NIPS. 2016.</a:t>
            </a:r>
            <a:endParaRPr lang="en-US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461274" y="1174344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39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3D Data Synthesis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5749" y="1050423"/>
            <a:ext cx="1806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UV-GAN </a:t>
            </a:r>
            <a:endParaRPr lang="en-US" sz="28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5939" y="203478"/>
            <a:ext cx="2064026" cy="594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6197" y="6267103"/>
            <a:ext cx="815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UV-GAN: Adversarial Facial UV Map Completion for Pose-invariant Face Recognition. </a:t>
            </a:r>
            <a:endParaRPr lang="en-GB" dirty="0"/>
          </a:p>
          <a:p>
            <a:pPr algn="ctr"/>
            <a:r>
              <a:rPr lang="en-US" i="1" dirty="0"/>
              <a:t>J. Deng, S. Cheng et al. CVPR. 2018.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70" y="1716519"/>
            <a:ext cx="7131660" cy="41100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530257" y="2707272"/>
            <a:ext cx="7302673" cy="129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/>
              <a:t>Adversarial Domain Adaptation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Adversarial Domain Adaptation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539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Single Source Domain Adaptation</a:t>
            </a:r>
            <a:endParaRPr lang="en-US" sz="28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623" y="2232158"/>
            <a:ext cx="3140460" cy="29812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62" y="2206699"/>
            <a:ext cx="3081867" cy="3062605"/>
          </a:xfrm>
          <a:prstGeom prst="rect">
            <a:avLst/>
          </a:prstGeom>
        </p:spPr>
      </p:pic>
      <p:pic>
        <p:nvPicPr>
          <p:cNvPr id="57" name="Shape 68" descr="imp_ml_1cs_ps_056486_00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045404" y="6986208"/>
            <a:ext cx="1946392" cy="5418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94011" y="6469856"/>
            <a:ext cx="820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Domain-Adversarial Training of Neural Networks</a:t>
            </a:r>
            <a:r>
              <a:rPr lang="en-US" dirty="0"/>
              <a:t>. </a:t>
            </a:r>
            <a:r>
              <a:rPr lang="en-US" i="1" dirty="0"/>
              <a:t>Y. </a:t>
            </a:r>
            <a:r>
              <a:rPr lang="en-US" i="1" dirty="0" err="1"/>
              <a:t>Ganin</a:t>
            </a:r>
            <a:r>
              <a:rPr lang="en-US" i="1" dirty="0"/>
              <a:t>, H. </a:t>
            </a:r>
            <a:r>
              <a:rPr lang="en-US" i="1" dirty="0" err="1"/>
              <a:t>Ajakan</a:t>
            </a:r>
            <a:r>
              <a:rPr lang="en-US" i="1" dirty="0"/>
              <a:t> et al. JMLR. 2016</a:t>
            </a:r>
            <a:endParaRPr lang="en-GB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315040" y="5416324"/>
            <a:ext cx="172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Labelled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53821" y="5416324"/>
            <a:ext cx="189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Target: </a:t>
            </a:r>
            <a:r>
              <a:rPr lang="en-US" dirty="0" err="1"/>
              <a:t>Unlabelled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311" y="2291537"/>
            <a:ext cx="4369471" cy="1037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439" y="3679631"/>
            <a:ext cx="2021649" cy="1589673"/>
          </a:xfrm>
          <a:prstGeom prst="rect">
            <a:avLst/>
          </a:prstGeom>
        </p:spPr>
      </p:pic>
      <p:pic>
        <p:nvPicPr>
          <p:cNvPr id="4" name="Picture 3" descr="/media/cwang/New Volume/Work/部分申请/2020/index.jpegindex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Adversarial Domain Adaptation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8446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Learn domain-universal &amp; task-discriminative features </a:t>
            </a: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7" name="Shape 68" descr="imp_ml_1cs_ps_056486_00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045404" y="6986208"/>
            <a:ext cx="1946392" cy="5418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94011" y="6469856"/>
            <a:ext cx="820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Domain-Adversarial Training of Neural Networks</a:t>
            </a:r>
            <a:r>
              <a:rPr lang="en-US" dirty="0"/>
              <a:t>. </a:t>
            </a:r>
            <a:r>
              <a:rPr lang="en-US" i="1" dirty="0"/>
              <a:t>Y. </a:t>
            </a:r>
            <a:r>
              <a:rPr lang="en-US" i="1" dirty="0" err="1"/>
              <a:t>Ganin</a:t>
            </a:r>
            <a:r>
              <a:rPr lang="en-US" i="1" dirty="0"/>
              <a:t>, H. </a:t>
            </a:r>
            <a:r>
              <a:rPr lang="en-US" i="1" dirty="0" err="1"/>
              <a:t>Ajakan</a:t>
            </a:r>
            <a:r>
              <a:rPr lang="en-US" i="1" dirty="0"/>
              <a:t> et al. JMLR. 2016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981" y="1645176"/>
            <a:ext cx="5886140" cy="4458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06" y="5603897"/>
            <a:ext cx="1028700" cy="571500"/>
          </a:xfrm>
          <a:prstGeom prst="rect">
            <a:avLst/>
          </a:prstGeom>
        </p:spPr>
      </p:pic>
      <p:pic>
        <p:nvPicPr>
          <p:cNvPr id="2" name="Picture 1" descr="/media/cwang/New Volume/Work/部分申请/2020/index.jpegindex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Adversarial Domain Adaptation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539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Single Source Domain Adaptation</a:t>
            </a:r>
            <a:endParaRPr lang="en-US" sz="2800" dirty="0"/>
          </a:p>
        </p:txBody>
      </p:sp>
      <p:pic>
        <p:nvPicPr>
          <p:cNvPr id="57" name="Shape 68" descr="imp_ml_1cs_ps_056486_00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045404" y="6986208"/>
            <a:ext cx="1946392" cy="5418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94011" y="6469856"/>
            <a:ext cx="820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Domain-Adversarial Training of Neural Networks</a:t>
            </a:r>
            <a:r>
              <a:rPr lang="en-US" dirty="0"/>
              <a:t>. </a:t>
            </a:r>
            <a:r>
              <a:rPr lang="en-US" i="1" dirty="0"/>
              <a:t>Y. </a:t>
            </a:r>
            <a:r>
              <a:rPr lang="en-US" i="1" dirty="0" err="1"/>
              <a:t>Ganin</a:t>
            </a:r>
            <a:r>
              <a:rPr lang="en-US" i="1" dirty="0"/>
              <a:t>, H. </a:t>
            </a:r>
            <a:r>
              <a:rPr lang="en-US" i="1" dirty="0" err="1"/>
              <a:t>Ajakan</a:t>
            </a:r>
            <a:r>
              <a:rPr lang="en-US" i="1" dirty="0"/>
              <a:t> et al. JMLR. 2016</a:t>
            </a:r>
            <a:endParaRPr lang="en-GB" i="1" dirty="0"/>
          </a:p>
        </p:txBody>
      </p:sp>
      <p:sp>
        <p:nvSpPr>
          <p:cNvPr id="7" name="Trapezoid 6"/>
          <p:cNvSpPr/>
          <p:nvPr/>
        </p:nvSpPr>
        <p:spPr>
          <a:xfrm rot="5400000">
            <a:off x="2400487" y="3141411"/>
            <a:ext cx="1256941" cy="585622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E</a:t>
            </a:r>
            <a:endParaRPr lang="en-US" b="1" i="1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08355" y="2982237"/>
            <a:ext cx="1020419" cy="908321"/>
            <a:chOff x="2517912" y="2566504"/>
            <a:chExt cx="1020419" cy="908321"/>
          </a:xfrm>
        </p:grpSpPr>
        <p:sp>
          <p:nvSpPr>
            <p:cNvPr id="8" name="Trapezoid 7"/>
            <p:cNvSpPr/>
            <p:nvPr/>
          </p:nvSpPr>
          <p:spPr>
            <a:xfrm rot="5400000">
              <a:off x="2573961" y="2510455"/>
              <a:ext cx="908321" cy="1020419"/>
            </a:xfrm>
            <a:prstGeom prst="trapezoid">
              <a:avLst>
                <a:gd name="adj" fmla="val 2844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  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43156" y="2703191"/>
              <a:ext cx="872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Task </a:t>
              </a:r>
              <a:endParaRPr lang="en-US" b="1" dirty="0"/>
            </a:p>
            <a:p>
              <a:pPr algn="ctr"/>
              <a:r>
                <a:rPr lang="en-US" b="1" dirty="0"/>
                <a:t>learner</a:t>
              </a:r>
              <a:endParaRPr lang="en-US" b="1" dirty="0"/>
            </a:p>
          </p:txBody>
        </p:sp>
      </p:grp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>
            <a:off x="3321769" y="3434223"/>
            <a:ext cx="686586" cy="217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</p:cNvCxnSpPr>
          <p:nvPr/>
        </p:nvCxnSpPr>
        <p:spPr>
          <a:xfrm flipV="1">
            <a:off x="2483230" y="3190874"/>
            <a:ext cx="252917" cy="53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830657" y="3011533"/>
            <a:ext cx="652573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r>
              <a:rPr lang="en-US" sz="1400" b="1" i="1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30656" y="3445198"/>
            <a:ext cx="652574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r>
              <a:rPr lang="en-US" sz="1400" b="1" i="1" dirty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stCxn id="8" idx="0"/>
            <a:endCxn id="19" idx="1"/>
          </p:cNvCxnSpPr>
          <p:nvPr/>
        </p:nvCxnSpPr>
        <p:spPr>
          <a:xfrm>
            <a:off x="5028774" y="3436398"/>
            <a:ext cx="376029" cy="315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404803" y="3305454"/>
            <a:ext cx="788638" cy="268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result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80670" y="4273906"/>
            <a:ext cx="699597" cy="478773"/>
            <a:chOff x="7893285" y="2988029"/>
            <a:chExt cx="699597" cy="478773"/>
          </a:xfrm>
        </p:grpSpPr>
        <p:sp>
          <p:nvSpPr>
            <p:cNvPr id="23" name="Rounded Rectangle 22"/>
            <p:cNvSpPr/>
            <p:nvPr/>
          </p:nvSpPr>
          <p:spPr>
            <a:xfrm>
              <a:off x="7893285" y="2988029"/>
              <a:ext cx="699597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Source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893285" y="3253918"/>
              <a:ext cx="699596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Target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" name="Curved Connector 25"/>
          <p:cNvCxnSpPr/>
          <p:nvPr/>
        </p:nvCxnSpPr>
        <p:spPr>
          <a:xfrm>
            <a:off x="3321769" y="3441597"/>
            <a:ext cx="700048" cy="997952"/>
          </a:xfrm>
          <a:prstGeom prst="curvedConnector3">
            <a:avLst>
              <a:gd name="adj1" fmla="val 61587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3" idx="1"/>
          </p:cNvCxnSpPr>
          <p:nvPr/>
        </p:nvCxnSpPr>
        <p:spPr>
          <a:xfrm>
            <a:off x="4411162" y="4376015"/>
            <a:ext cx="369508" cy="433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4" idx="1"/>
          </p:cNvCxnSpPr>
          <p:nvPr/>
        </p:nvCxnSpPr>
        <p:spPr>
          <a:xfrm>
            <a:off x="4420993" y="4646237"/>
            <a:ext cx="359677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490644" y="3629864"/>
            <a:ext cx="244307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>
            <a:off x="3321769" y="3633326"/>
            <a:ext cx="700048" cy="997952"/>
          </a:xfrm>
          <a:prstGeom prst="curvedConnector3">
            <a:avLst>
              <a:gd name="adj1" fmla="val 43680"/>
            </a:avLst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rapezoid 41"/>
          <p:cNvSpPr/>
          <p:nvPr/>
        </p:nvSpPr>
        <p:spPr>
          <a:xfrm rot="5400000">
            <a:off x="3770038" y="4330516"/>
            <a:ext cx="902560" cy="374597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D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91479" y="5197630"/>
            <a:ext cx="3153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Source images have label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Target images do not have label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49" y="2163941"/>
            <a:ext cx="1110661" cy="1141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6" y="3407506"/>
            <a:ext cx="1156710" cy="1151452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4" idx="3"/>
            <a:endCxn id="14" idx="1"/>
          </p:cNvCxnSpPr>
          <p:nvPr/>
        </p:nvCxnSpPr>
        <p:spPr>
          <a:xfrm>
            <a:off x="1566410" y="2734698"/>
            <a:ext cx="264247" cy="46150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3"/>
            <a:endCxn id="15" idx="1"/>
          </p:cNvCxnSpPr>
          <p:nvPr/>
        </p:nvCxnSpPr>
        <p:spPr>
          <a:xfrm flipV="1">
            <a:off x="1565336" y="3629864"/>
            <a:ext cx="265320" cy="353368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911" y="2861905"/>
            <a:ext cx="5105340" cy="1603455"/>
          </a:xfrm>
          <a:prstGeom prst="rect">
            <a:avLst/>
          </a:prstGeom>
        </p:spPr>
      </p:pic>
      <p:pic>
        <p:nvPicPr>
          <p:cNvPr id="5" name="Picture 4" descr="/media/cwang/New Volume/Work/部分申请/2020/index.jpegindex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64667" y="197128"/>
            <a:ext cx="1766570" cy="594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Adversarial Domain Adaptation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590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Multiple Source Domain Adaptation</a:t>
            </a:r>
            <a:endParaRPr lang="en-US" sz="2800" dirty="0"/>
          </a:p>
        </p:txBody>
      </p:sp>
      <p:pic>
        <p:nvPicPr>
          <p:cNvPr id="57" name="Shape 68" descr="imp_ml_1cs_ps_056486_00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045404" y="6986208"/>
            <a:ext cx="1946392" cy="5418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25441" y="6505030"/>
            <a:ext cx="928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Multiple Source Domain Adaptation with Adversarial Learning</a:t>
            </a:r>
            <a:r>
              <a:rPr lang="en-US" dirty="0"/>
              <a:t>. </a:t>
            </a:r>
            <a:r>
              <a:rPr lang="en-US" i="1" dirty="0"/>
              <a:t>S. Zhang, H. Zhao et al. NIPS. 2018.</a:t>
            </a:r>
            <a:endParaRPr lang="en-GB" i="1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586591" y="2279936"/>
            <a:ext cx="7262533" cy="4011409"/>
            <a:chOff x="1257353" y="-23675"/>
            <a:chExt cx="9518674" cy="690535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584648" y="23675"/>
              <a:ext cx="0" cy="6858000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622308" y="-23675"/>
              <a:ext cx="1850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Local devices</a:t>
              </a:r>
              <a:endParaRPr lang="en-US" sz="2400" b="1" dirty="0"/>
            </a:p>
          </p:txBody>
        </p:sp>
        <p:sp>
          <p:nvSpPr>
            <p:cNvPr id="19" name="TextBox 57"/>
            <p:cNvSpPr txBox="1"/>
            <p:nvPr/>
          </p:nvSpPr>
          <p:spPr>
            <a:xfrm>
              <a:off x="8559082" y="2367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Cloud</a:t>
              </a:r>
              <a:endParaRPr lang="en-US" sz="2400" b="1" dirty="0"/>
            </a:p>
          </p:txBody>
        </p:sp>
        <p:sp>
          <p:nvSpPr>
            <p:cNvPr id="21" name="Cube 20"/>
            <p:cNvSpPr/>
            <p:nvPr/>
          </p:nvSpPr>
          <p:spPr>
            <a:xfrm flipH="1">
              <a:off x="9450032" y="974169"/>
              <a:ext cx="421244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9060719" y="870879"/>
              <a:ext cx="40726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Cube 22"/>
            <p:cNvSpPr/>
            <p:nvPr/>
          </p:nvSpPr>
          <p:spPr>
            <a:xfrm flipH="1">
              <a:off x="8720497" y="760849"/>
              <a:ext cx="407822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>
              <a:off x="9871275" y="1232913"/>
              <a:ext cx="2119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4:artisticCrisscrossEtching id="{9BE89B6D-0F23-994B-90C4-733A11F83D91}"/>
                    </a:ext>
                  </a:extLst>
                </p:cNvPr>
                <p:cNvSpPr txBox="1"/>
                <p:nvPr/>
              </p:nvSpPr>
              <p:spPr>
                <a:xfrm>
                  <a:off x="10083227" y="1107429"/>
                  <a:ext cx="549654" cy="2857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𝐹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3227" y="1107429"/>
                  <a:ext cx="549654" cy="28575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23529" r="-79412" b="-1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26" name="Cube 25"/>
            <p:cNvSpPr/>
            <p:nvPr/>
          </p:nvSpPr>
          <p:spPr>
            <a:xfrm flipH="1">
              <a:off x="8510578" y="760849"/>
              <a:ext cx="270390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16352" y="1546027"/>
              <a:ext cx="507683" cy="309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Task</a:t>
              </a:r>
              <a:endParaRPr lang="en-US" sz="2000" b="1" dirty="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9432397" y="2203284"/>
              <a:ext cx="439810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" name="Cube 28"/>
            <p:cNvSpPr/>
            <p:nvPr/>
          </p:nvSpPr>
          <p:spPr>
            <a:xfrm flipH="1">
              <a:off x="9043700" y="2099994"/>
              <a:ext cx="42521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" name="Cube 29"/>
            <p:cNvSpPr/>
            <p:nvPr/>
          </p:nvSpPr>
          <p:spPr>
            <a:xfrm flipH="1">
              <a:off x="8703453" y="1989964"/>
              <a:ext cx="425796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stCxn id="28" idx="2"/>
            </p:cNvCxnSpPr>
            <p:nvPr/>
          </p:nvCxnSpPr>
          <p:spPr>
            <a:xfrm flipV="1">
              <a:off x="9872207" y="2462028"/>
              <a:ext cx="211952" cy="6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4:artisticCrisscrossEtching id="{54A88028-4C09-C044-91BC-F898A3834C0E}"/>
                    </a:ext>
                  </a:extLst>
                </p:cNvPr>
                <p:cNvSpPr txBox="1"/>
                <p:nvPr/>
              </p:nvSpPr>
              <p:spPr>
                <a:xfrm>
                  <a:off x="10070414" y="2336544"/>
                  <a:ext cx="325618" cy="2857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0414" y="2336544"/>
                  <a:ext cx="325618" cy="28575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40000" r="-9500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33" name="Cube 32"/>
            <p:cNvSpPr/>
            <p:nvPr/>
          </p:nvSpPr>
          <p:spPr>
            <a:xfrm flipH="1">
              <a:off x="8499592" y="1989964"/>
              <a:ext cx="282307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54500" y="2775142"/>
              <a:ext cx="1911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Discriminator 1</a:t>
              </a:r>
              <a:endParaRPr lang="en-US" sz="2000" b="1" dirty="0"/>
            </a:p>
          </p:txBody>
        </p:sp>
        <p:sp>
          <p:nvSpPr>
            <p:cNvPr id="35" name="Cube 34"/>
            <p:cNvSpPr/>
            <p:nvPr/>
          </p:nvSpPr>
          <p:spPr>
            <a:xfrm flipH="1">
              <a:off x="9424035" y="3423418"/>
              <a:ext cx="439810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" name="Cube 35"/>
            <p:cNvSpPr/>
            <p:nvPr/>
          </p:nvSpPr>
          <p:spPr>
            <a:xfrm flipH="1">
              <a:off x="9035338" y="3320128"/>
              <a:ext cx="42521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" name="Cube 36"/>
            <p:cNvSpPr/>
            <p:nvPr/>
          </p:nvSpPr>
          <p:spPr>
            <a:xfrm flipH="1">
              <a:off x="8695091" y="3210098"/>
              <a:ext cx="425796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>
              <a:stCxn id="35" idx="2"/>
            </p:cNvCxnSpPr>
            <p:nvPr/>
          </p:nvCxnSpPr>
          <p:spPr>
            <a:xfrm flipV="1">
              <a:off x="9863844" y="3682162"/>
              <a:ext cx="211952" cy="6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4:artisticCrisscrossEtching id="{71A6DC53-3E84-A143-97ED-05A89ABE59C9}"/>
                    </a:ext>
                  </a:extLst>
                </p:cNvPr>
                <p:cNvSpPr txBox="1"/>
                <p:nvPr/>
              </p:nvSpPr>
              <p:spPr>
                <a:xfrm>
                  <a:off x="10062051" y="3556678"/>
                  <a:ext cx="325618" cy="2857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2051" y="3556678"/>
                  <a:ext cx="325618" cy="28575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33333" r="-85714" b="-1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40" name="Cube 39"/>
            <p:cNvSpPr/>
            <p:nvPr/>
          </p:nvSpPr>
          <p:spPr>
            <a:xfrm flipH="1">
              <a:off x="8491229" y="3210098"/>
              <a:ext cx="282307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46137" y="3995275"/>
              <a:ext cx="1929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Discriminator 2</a:t>
              </a:r>
              <a:endParaRPr lang="en-US" sz="2000" b="1" dirty="0"/>
            </a:p>
          </p:txBody>
        </p:sp>
        <p:cxnSp>
          <p:nvCxnSpPr>
            <p:cNvPr id="42" name="Curved Connector 41"/>
            <p:cNvCxnSpPr>
              <a:stCxn id="60" idx="2"/>
              <a:endCxn id="26" idx="5"/>
            </p:cNvCxnSpPr>
            <p:nvPr/>
          </p:nvCxnSpPr>
          <p:spPr>
            <a:xfrm>
              <a:off x="2899545" y="1023737"/>
              <a:ext cx="5611033" cy="30173"/>
            </a:xfrm>
            <a:prstGeom prst="curvedConnector3">
              <a:avLst>
                <a:gd name="adj1" fmla="val 50000"/>
              </a:avLst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52" idx="2"/>
            </p:cNvCxnSpPr>
            <p:nvPr/>
          </p:nvCxnSpPr>
          <p:spPr>
            <a:xfrm flipV="1">
              <a:off x="2899545" y="1208064"/>
              <a:ext cx="5609001" cy="985086"/>
            </a:xfrm>
            <a:prstGeom prst="curvedConnector3">
              <a:avLst>
                <a:gd name="adj1" fmla="val 50000"/>
              </a:avLst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ube 43"/>
            <p:cNvSpPr/>
            <p:nvPr/>
          </p:nvSpPr>
          <p:spPr>
            <a:xfrm flipH="1">
              <a:off x="2713078" y="5629101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Cube 44"/>
            <p:cNvSpPr/>
            <p:nvPr/>
          </p:nvSpPr>
          <p:spPr>
            <a:xfrm flipH="1">
              <a:off x="2473396" y="5629102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01678" y="6339644"/>
              <a:ext cx="408591" cy="18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Target</a:t>
              </a:r>
              <a:endParaRPr lang="en-US" sz="2000" b="1" dirty="0"/>
            </a:p>
          </p:txBody>
        </p:sp>
        <p:sp>
          <p:nvSpPr>
            <p:cNvPr id="47" name="Cube 46"/>
            <p:cNvSpPr/>
            <p:nvPr/>
          </p:nvSpPr>
          <p:spPr>
            <a:xfrm flipH="1">
              <a:off x="2189913" y="5484978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/>
            <p:cNvSpPr/>
            <p:nvPr/>
          </p:nvSpPr>
          <p:spPr>
            <a:xfrm flipH="1">
              <a:off x="1986913" y="5392738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/>
            <p:cNvSpPr/>
            <p:nvPr/>
          </p:nvSpPr>
          <p:spPr>
            <a:xfrm flipH="1">
              <a:off x="1773604" y="5275520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4:artisticCrisscrossEtching id="{B8527BD3-1FFC-E74A-80D2-448549E0DC46}"/>
                    </a:ext>
                  </a:extLst>
                </p:cNvPr>
                <p:cNvSpPr txBox="1"/>
                <p:nvPr/>
              </p:nvSpPr>
              <p:spPr>
                <a:xfrm>
                  <a:off x="1257353" y="5643287"/>
                  <a:ext cx="161680" cy="203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2400" i="1" baseline="-25000" dirty="0"/>
                </a:p>
              </p:txBody>
            </p:sp>
          </mc:Choice>
          <mc:Fallback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5643287"/>
                  <a:ext cx="161680" cy="20324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45455" r="-118182" b="-2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52" name="Cube 51"/>
            <p:cNvSpPr/>
            <p:nvPr/>
          </p:nvSpPr>
          <p:spPr>
            <a:xfrm flipH="1">
              <a:off x="2713078" y="1853198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Cube 52"/>
            <p:cNvSpPr/>
            <p:nvPr/>
          </p:nvSpPr>
          <p:spPr>
            <a:xfrm flipH="1">
              <a:off x="2473396" y="1853199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83042" y="2556274"/>
              <a:ext cx="594649" cy="225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Source 2</a:t>
              </a:r>
              <a:endParaRPr lang="en-US" sz="2000" b="1" dirty="0"/>
            </a:p>
          </p:txBody>
        </p:sp>
        <p:sp>
          <p:nvSpPr>
            <p:cNvPr id="55" name="Cube 54"/>
            <p:cNvSpPr/>
            <p:nvPr/>
          </p:nvSpPr>
          <p:spPr>
            <a:xfrm flipH="1">
              <a:off x="2189913" y="1709076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/>
            <p:cNvSpPr/>
            <p:nvPr/>
          </p:nvSpPr>
          <p:spPr>
            <a:xfrm flipH="1">
              <a:off x="1986913" y="1616835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/>
            <p:cNvSpPr/>
            <p:nvPr/>
          </p:nvSpPr>
          <p:spPr>
            <a:xfrm flipH="1">
              <a:off x="1773604" y="1499617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TextBox 58">
                  <a:extLst>
                    <a:ext uri="{FF2B5EF4-FFF2-40B4-BE49-F238E27FC236}">
                      <a14:artisticCrisscrossEtching id="{E894D993-4531-E34E-8ACA-DA7CFBACB028}"/>
                    </a:ext>
                  </a:extLst>
                </p:cNvPr>
                <p:cNvSpPr txBox="1"/>
                <p:nvPr/>
              </p:nvSpPr>
              <p:spPr>
                <a:xfrm>
                  <a:off x="1257353" y="1867384"/>
                  <a:ext cx="227264" cy="203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i="1" baseline="-25000" dirty="0"/>
                </a:p>
              </p:txBody>
            </p:sp>
          </mc:Choice>
          <mc:Fallback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1867384"/>
                  <a:ext cx="227264" cy="20324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33333" r="-133333" b="-2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60" name="Cube 59"/>
            <p:cNvSpPr/>
            <p:nvPr/>
          </p:nvSpPr>
          <p:spPr>
            <a:xfrm flipH="1">
              <a:off x="2713078" y="683785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Cube 60"/>
            <p:cNvSpPr/>
            <p:nvPr/>
          </p:nvSpPr>
          <p:spPr>
            <a:xfrm flipH="1">
              <a:off x="2473396" y="683785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TextBox 9"/>
            <p:cNvSpPr txBox="1"/>
            <p:nvPr/>
          </p:nvSpPr>
          <p:spPr>
            <a:xfrm>
              <a:off x="2376382" y="1342244"/>
              <a:ext cx="594649" cy="225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/>
                <a:t>Source 1</a:t>
              </a:r>
              <a:endParaRPr lang="en-US" sz="2000" b="1" dirty="0"/>
            </a:p>
          </p:txBody>
        </p:sp>
        <p:sp>
          <p:nvSpPr>
            <p:cNvPr id="63" name="Cube 62"/>
            <p:cNvSpPr/>
            <p:nvPr/>
          </p:nvSpPr>
          <p:spPr>
            <a:xfrm flipH="1">
              <a:off x="2189913" y="539662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Cube 63"/>
            <p:cNvSpPr/>
            <p:nvPr/>
          </p:nvSpPr>
          <p:spPr>
            <a:xfrm flipH="1">
              <a:off x="1986913" y="447421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Cube 64"/>
            <p:cNvSpPr/>
            <p:nvPr/>
          </p:nvSpPr>
          <p:spPr>
            <a:xfrm flipH="1">
              <a:off x="1773604" y="330203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" name="TextBox 119">
                  <a:extLst>
                    <a:ext uri="{FF2B5EF4-FFF2-40B4-BE49-F238E27FC236}">
                      <a14:artisticCrisscrossEtching id="{4BF97001-FAF3-D348-827A-5D0D54995391}"/>
                    </a:ext>
                  </a:extLst>
                </p:cNvPr>
                <p:cNvSpPr txBox="1"/>
                <p:nvPr/>
              </p:nvSpPr>
              <p:spPr>
                <a:xfrm>
                  <a:off x="1257353" y="690395"/>
                  <a:ext cx="194002" cy="203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𝑥</m:t>
                      </m:r>
                    </m:oMath>
                  </a14:m>
                  <a:r>
                    <a:rPr lang="en-US" sz="2400" i="1" baseline="-25000" dirty="0"/>
                    <a:t>s1</a:t>
                  </a:r>
                </a:p>
              </p:txBody>
            </p:sp>
          </mc:Choice>
          <mc:Fallback>
            <p:sp>
              <p:nvSpPr>
                <p:cNvPr id="66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690395"/>
                  <a:ext cx="194002" cy="20324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8462" r="-192308" b="-3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pic>
          <p:nvPicPr>
            <p:cNvPr id="67" name="Picture 66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548281" y="5352146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pic>
          <p:nvPicPr>
            <p:cNvPr id="68" name="Picture 6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550179" y="1566854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pic>
          <p:nvPicPr>
            <p:cNvPr id="69" name="Picture 6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47987" y="417592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sp>
          <p:nvSpPr>
            <p:cNvPr id="70" name="Cube 69"/>
            <p:cNvSpPr/>
            <p:nvPr/>
          </p:nvSpPr>
          <p:spPr>
            <a:xfrm flipH="1">
              <a:off x="2701812" y="4390232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Cube 70"/>
            <p:cNvSpPr/>
            <p:nvPr/>
          </p:nvSpPr>
          <p:spPr>
            <a:xfrm flipH="1">
              <a:off x="2462130" y="4390233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371776" y="5093308"/>
              <a:ext cx="1088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Source k</a:t>
              </a:r>
              <a:endParaRPr lang="en-US" sz="2000" b="1" dirty="0"/>
            </a:p>
          </p:txBody>
        </p:sp>
        <p:sp>
          <p:nvSpPr>
            <p:cNvPr id="73" name="Cube 72"/>
            <p:cNvSpPr/>
            <p:nvPr/>
          </p:nvSpPr>
          <p:spPr>
            <a:xfrm flipH="1">
              <a:off x="2178647" y="4246110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73"/>
            <p:cNvSpPr/>
            <p:nvPr/>
          </p:nvSpPr>
          <p:spPr>
            <a:xfrm flipH="1">
              <a:off x="1975647" y="4153869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74"/>
            <p:cNvSpPr/>
            <p:nvPr/>
          </p:nvSpPr>
          <p:spPr>
            <a:xfrm flipH="1">
              <a:off x="1762338" y="4036651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>
                  <a:extLst>
                    <a:ext uri="{FF2B5EF4-FFF2-40B4-BE49-F238E27FC236}">
                      <a14:artisticCrisscrossEtching id="{4682A324-BA6D-E647-92CC-56C940BC1A71}"/>
                    </a:ext>
                  </a:extLst>
                </p:cNvPr>
                <p:cNvSpPr txBox="1"/>
                <p:nvPr/>
              </p:nvSpPr>
              <p:spPr>
                <a:xfrm>
                  <a:off x="1257353" y="4404418"/>
                  <a:ext cx="427425" cy="3608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𝑠𝑘</m:t>
                        </m:r>
                      </m:oMath>
                    </m:oMathPara>
                  </a14:m>
                  <a:endParaRPr lang="en-US" sz="2400" i="1" baseline="-25000" dirty="0"/>
                </a:p>
              </p:txBody>
            </p:sp>
          </mc:Choice>
          <mc:Fallback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4404418"/>
                  <a:ext cx="427425" cy="36080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8519" r="-29630" b="-8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pic>
          <p:nvPicPr>
            <p:cNvPr id="77" name="Picture 7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538913" y="4103888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sp>
          <p:nvSpPr>
            <p:cNvPr id="78" name="TextBox 77"/>
            <p:cNvSpPr txBox="1"/>
            <p:nvPr/>
          </p:nvSpPr>
          <p:spPr>
            <a:xfrm rot="5400000">
              <a:off x="1947515" y="3183184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</a:rPr>
                <a:t>……..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  <p:sp>
          <p:nvSpPr>
            <p:cNvPr id="79" name="Cube 78"/>
            <p:cNvSpPr/>
            <p:nvPr/>
          </p:nvSpPr>
          <p:spPr>
            <a:xfrm flipH="1">
              <a:off x="9405996" y="4667923"/>
              <a:ext cx="439810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0" name="Cube 79"/>
            <p:cNvSpPr/>
            <p:nvPr/>
          </p:nvSpPr>
          <p:spPr>
            <a:xfrm flipH="1">
              <a:off x="9017299" y="4564633"/>
              <a:ext cx="42521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1" name="Cube 80"/>
            <p:cNvSpPr/>
            <p:nvPr/>
          </p:nvSpPr>
          <p:spPr>
            <a:xfrm flipH="1">
              <a:off x="8677052" y="4454603"/>
              <a:ext cx="425796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/>
            <p:cNvCxnSpPr>
              <a:stCxn id="79" idx="2"/>
            </p:cNvCxnSpPr>
            <p:nvPr/>
          </p:nvCxnSpPr>
          <p:spPr>
            <a:xfrm flipV="1">
              <a:off x="9845805" y="4926667"/>
              <a:ext cx="211952" cy="6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TextBox 82">
                  <a:extLst>
                    <a:ext uri="{FF2B5EF4-FFF2-40B4-BE49-F238E27FC236}">
                      <a14:artisticCrisscrossEtching id="{CF31C155-68F4-9E4C-84D0-989F3126EE43}"/>
                    </a:ext>
                  </a:extLst>
                </p:cNvPr>
                <p:cNvSpPr txBox="1"/>
                <p:nvPr/>
              </p:nvSpPr>
              <p:spPr>
                <a:xfrm>
                  <a:off x="10044012" y="4801183"/>
                  <a:ext cx="32561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𝑠𝑘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4012" y="4801183"/>
                  <a:ext cx="325618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38095" r="-85714" b="-8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84" name="Cube 83"/>
            <p:cNvSpPr/>
            <p:nvPr/>
          </p:nvSpPr>
          <p:spPr>
            <a:xfrm flipH="1">
              <a:off x="8473190" y="4454603"/>
              <a:ext cx="282307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828098" y="5239780"/>
              <a:ext cx="1929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Discriminator k</a:t>
              </a:r>
              <a:endParaRPr lang="en-US" sz="2000" b="1" dirty="0"/>
            </a:p>
          </p:txBody>
        </p:sp>
        <p:cxnSp>
          <p:nvCxnSpPr>
            <p:cNvPr id="86" name="Curved Connector 85"/>
            <p:cNvCxnSpPr>
              <a:stCxn id="70" idx="2"/>
            </p:cNvCxnSpPr>
            <p:nvPr/>
          </p:nvCxnSpPr>
          <p:spPr>
            <a:xfrm flipV="1">
              <a:off x="2888279" y="1342244"/>
              <a:ext cx="5616967" cy="3387940"/>
            </a:xfrm>
            <a:prstGeom prst="curvedConnector3">
              <a:avLst>
                <a:gd name="adj1" fmla="val 50000"/>
              </a:avLst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60" idx="2"/>
              <a:endCxn id="33" idx="5"/>
            </p:cNvCxnSpPr>
            <p:nvPr/>
          </p:nvCxnSpPr>
          <p:spPr>
            <a:xfrm>
              <a:off x="2899545" y="1023736"/>
              <a:ext cx="5600047" cy="1255353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44" idx="2"/>
            </p:cNvCxnSpPr>
            <p:nvPr/>
          </p:nvCxnSpPr>
          <p:spPr>
            <a:xfrm flipV="1">
              <a:off x="2899545" y="2409947"/>
              <a:ext cx="5591683" cy="3559106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52" idx="2"/>
              <a:endCxn id="40" idx="5"/>
            </p:cNvCxnSpPr>
            <p:nvPr/>
          </p:nvCxnSpPr>
          <p:spPr>
            <a:xfrm>
              <a:off x="2899545" y="2193150"/>
              <a:ext cx="5591684" cy="1306073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44" idx="2"/>
            </p:cNvCxnSpPr>
            <p:nvPr/>
          </p:nvCxnSpPr>
          <p:spPr>
            <a:xfrm flipV="1">
              <a:off x="2899545" y="3644633"/>
              <a:ext cx="5591683" cy="2324420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70" idx="2"/>
              <a:endCxn id="84" idx="5"/>
            </p:cNvCxnSpPr>
            <p:nvPr/>
          </p:nvCxnSpPr>
          <p:spPr>
            <a:xfrm>
              <a:off x="2888279" y="4730184"/>
              <a:ext cx="5584911" cy="13544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44" idx="2"/>
            </p:cNvCxnSpPr>
            <p:nvPr/>
          </p:nvCxnSpPr>
          <p:spPr>
            <a:xfrm flipV="1">
              <a:off x="2899545" y="4864364"/>
              <a:ext cx="5573644" cy="1104689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401420" y="0"/>
              <a:ext cx="0" cy="6858000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331196" y="552"/>
              <a:ext cx="122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Internet</a:t>
              </a:r>
              <a:endParaRPr lang="en-US" sz="2400" b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3422" y="1796173"/>
            <a:ext cx="6533558" cy="4332143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8590466" y="4205943"/>
            <a:ext cx="3153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Source images have label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Target images do not have label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4825" y="5630982"/>
            <a:ext cx="1168400" cy="444500"/>
          </a:xfrm>
          <a:prstGeom prst="rect">
            <a:avLst/>
          </a:prstGeom>
        </p:spPr>
      </p:pic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Adversarial Domain Adaptation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590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Multiple Source Domain Adaptation</a:t>
            </a:r>
            <a:endParaRPr lang="en-US" sz="2800" dirty="0"/>
          </a:p>
        </p:txBody>
      </p:sp>
      <p:pic>
        <p:nvPicPr>
          <p:cNvPr id="51" name="Picture 50" descr="/media/cwang/New Volume/Work/部分申请/2020/index.jpegindex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  <p:pic>
        <p:nvPicPr>
          <p:cNvPr id="57" name="Shape 68" descr="imp_ml_1cs_ps_056486_0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045404" y="6986208"/>
            <a:ext cx="1946392" cy="5418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25441" y="6505030"/>
            <a:ext cx="928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Multiple Source Domain Adaptation with Adversarial Learning</a:t>
            </a:r>
            <a:r>
              <a:rPr lang="en-US" dirty="0"/>
              <a:t>. </a:t>
            </a:r>
            <a:r>
              <a:rPr lang="en-US" i="1" dirty="0"/>
              <a:t>S. Zhang, H. Zhao et al. NIPS. 2018.</a:t>
            </a:r>
            <a:endParaRPr lang="en-GB" i="1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586591" y="2279936"/>
            <a:ext cx="7262533" cy="4011409"/>
            <a:chOff x="1257353" y="-23675"/>
            <a:chExt cx="9518674" cy="690535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584648" y="23675"/>
              <a:ext cx="0" cy="6858000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622308" y="-23675"/>
              <a:ext cx="1850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Local devices</a:t>
              </a:r>
              <a:endParaRPr lang="en-US" sz="2400" b="1" dirty="0"/>
            </a:p>
          </p:txBody>
        </p:sp>
        <p:sp>
          <p:nvSpPr>
            <p:cNvPr id="19" name="TextBox 57"/>
            <p:cNvSpPr txBox="1"/>
            <p:nvPr/>
          </p:nvSpPr>
          <p:spPr>
            <a:xfrm>
              <a:off x="8559082" y="2367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Cloud</a:t>
              </a:r>
              <a:endParaRPr lang="en-US" sz="2400" b="1" dirty="0"/>
            </a:p>
          </p:txBody>
        </p:sp>
        <p:sp>
          <p:nvSpPr>
            <p:cNvPr id="21" name="Cube 20"/>
            <p:cNvSpPr/>
            <p:nvPr/>
          </p:nvSpPr>
          <p:spPr>
            <a:xfrm flipH="1">
              <a:off x="9450032" y="974169"/>
              <a:ext cx="421244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9060719" y="870879"/>
              <a:ext cx="40726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Cube 22"/>
            <p:cNvSpPr/>
            <p:nvPr/>
          </p:nvSpPr>
          <p:spPr>
            <a:xfrm flipH="1">
              <a:off x="8720497" y="760849"/>
              <a:ext cx="407822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>
              <a:off x="9871275" y="1232913"/>
              <a:ext cx="2119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4:artisticCrisscrossEtching id="{9BE89B6D-0F23-994B-90C4-733A11F83D91}"/>
                    </a:ext>
                  </a:extLst>
                </p:cNvPr>
                <p:cNvSpPr txBox="1"/>
                <p:nvPr/>
              </p:nvSpPr>
              <p:spPr>
                <a:xfrm>
                  <a:off x="10083227" y="1107429"/>
                  <a:ext cx="549654" cy="2857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𝐹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3227" y="1107429"/>
                  <a:ext cx="549654" cy="28575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3529" r="-79412" b="-1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26" name="Cube 25"/>
            <p:cNvSpPr/>
            <p:nvPr/>
          </p:nvSpPr>
          <p:spPr>
            <a:xfrm flipH="1">
              <a:off x="8510578" y="760849"/>
              <a:ext cx="270390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16352" y="1546027"/>
              <a:ext cx="507683" cy="309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Task</a:t>
              </a:r>
              <a:endParaRPr lang="en-US" sz="2000" b="1" dirty="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9432397" y="2203284"/>
              <a:ext cx="439810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" name="Cube 28"/>
            <p:cNvSpPr/>
            <p:nvPr/>
          </p:nvSpPr>
          <p:spPr>
            <a:xfrm flipH="1">
              <a:off x="9043700" y="2099994"/>
              <a:ext cx="42521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" name="Cube 29"/>
            <p:cNvSpPr/>
            <p:nvPr/>
          </p:nvSpPr>
          <p:spPr>
            <a:xfrm flipH="1">
              <a:off x="8703453" y="1989964"/>
              <a:ext cx="425796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stCxn id="28" idx="2"/>
            </p:cNvCxnSpPr>
            <p:nvPr/>
          </p:nvCxnSpPr>
          <p:spPr>
            <a:xfrm flipV="1">
              <a:off x="9872207" y="2462028"/>
              <a:ext cx="211952" cy="6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4:artisticCrisscrossEtching id="{54A88028-4C09-C044-91BC-F898A3834C0E}"/>
                    </a:ext>
                  </a:extLst>
                </p:cNvPr>
                <p:cNvSpPr txBox="1"/>
                <p:nvPr/>
              </p:nvSpPr>
              <p:spPr>
                <a:xfrm>
                  <a:off x="10070414" y="2336544"/>
                  <a:ext cx="325618" cy="2857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0414" y="2336544"/>
                  <a:ext cx="325618" cy="28575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40000" r="-9500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33" name="Cube 32"/>
            <p:cNvSpPr/>
            <p:nvPr/>
          </p:nvSpPr>
          <p:spPr>
            <a:xfrm flipH="1">
              <a:off x="8499592" y="1989964"/>
              <a:ext cx="282307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54500" y="2775142"/>
              <a:ext cx="1911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Discriminator 1</a:t>
              </a:r>
              <a:endParaRPr lang="en-US" sz="2000" b="1" dirty="0"/>
            </a:p>
          </p:txBody>
        </p:sp>
        <p:sp>
          <p:nvSpPr>
            <p:cNvPr id="35" name="Cube 34"/>
            <p:cNvSpPr/>
            <p:nvPr/>
          </p:nvSpPr>
          <p:spPr>
            <a:xfrm flipH="1">
              <a:off x="9424035" y="3423418"/>
              <a:ext cx="439810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" name="Cube 35"/>
            <p:cNvSpPr/>
            <p:nvPr/>
          </p:nvSpPr>
          <p:spPr>
            <a:xfrm flipH="1">
              <a:off x="9035338" y="3320128"/>
              <a:ext cx="42521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" name="Cube 36"/>
            <p:cNvSpPr/>
            <p:nvPr/>
          </p:nvSpPr>
          <p:spPr>
            <a:xfrm flipH="1">
              <a:off x="8695091" y="3210098"/>
              <a:ext cx="425796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>
              <a:stCxn id="35" idx="2"/>
            </p:cNvCxnSpPr>
            <p:nvPr/>
          </p:nvCxnSpPr>
          <p:spPr>
            <a:xfrm flipV="1">
              <a:off x="9863844" y="3682162"/>
              <a:ext cx="211952" cy="6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4:artisticCrisscrossEtching id="{71A6DC53-3E84-A143-97ED-05A89ABE59C9}"/>
                    </a:ext>
                  </a:extLst>
                </p:cNvPr>
                <p:cNvSpPr txBox="1"/>
                <p:nvPr/>
              </p:nvSpPr>
              <p:spPr>
                <a:xfrm>
                  <a:off x="10062051" y="3556678"/>
                  <a:ext cx="325618" cy="2857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2051" y="3556678"/>
                  <a:ext cx="325618" cy="28575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3333" r="-85714" b="-1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40" name="Cube 39"/>
            <p:cNvSpPr/>
            <p:nvPr/>
          </p:nvSpPr>
          <p:spPr>
            <a:xfrm flipH="1">
              <a:off x="8491229" y="3210098"/>
              <a:ext cx="282307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46137" y="3995275"/>
              <a:ext cx="1929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Discriminator 2</a:t>
              </a:r>
              <a:endParaRPr lang="en-US" sz="2000" b="1" dirty="0"/>
            </a:p>
          </p:txBody>
        </p:sp>
        <p:cxnSp>
          <p:nvCxnSpPr>
            <p:cNvPr id="42" name="Curved Connector 41"/>
            <p:cNvCxnSpPr>
              <a:stCxn id="60" idx="2"/>
              <a:endCxn id="26" idx="5"/>
            </p:cNvCxnSpPr>
            <p:nvPr/>
          </p:nvCxnSpPr>
          <p:spPr>
            <a:xfrm>
              <a:off x="2899545" y="1023737"/>
              <a:ext cx="5611033" cy="30173"/>
            </a:xfrm>
            <a:prstGeom prst="curvedConnector3">
              <a:avLst>
                <a:gd name="adj1" fmla="val 50000"/>
              </a:avLst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52" idx="2"/>
            </p:cNvCxnSpPr>
            <p:nvPr/>
          </p:nvCxnSpPr>
          <p:spPr>
            <a:xfrm flipV="1">
              <a:off x="2899545" y="1208064"/>
              <a:ext cx="5609001" cy="985086"/>
            </a:xfrm>
            <a:prstGeom prst="curvedConnector3">
              <a:avLst>
                <a:gd name="adj1" fmla="val 50000"/>
              </a:avLst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ube 43"/>
            <p:cNvSpPr/>
            <p:nvPr/>
          </p:nvSpPr>
          <p:spPr>
            <a:xfrm flipH="1">
              <a:off x="2713078" y="5629101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Cube 44"/>
            <p:cNvSpPr/>
            <p:nvPr/>
          </p:nvSpPr>
          <p:spPr>
            <a:xfrm flipH="1">
              <a:off x="2473396" y="5629102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01678" y="6339644"/>
              <a:ext cx="408591" cy="18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Target</a:t>
              </a:r>
              <a:endParaRPr lang="en-US" sz="2000" b="1" dirty="0"/>
            </a:p>
          </p:txBody>
        </p:sp>
        <p:sp>
          <p:nvSpPr>
            <p:cNvPr id="47" name="Cube 46"/>
            <p:cNvSpPr/>
            <p:nvPr/>
          </p:nvSpPr>
          <p:spPr>
            <a:xfrm flipH="1">
              <a:off x="2189913" y="5484978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/>
            <p:cNvSpPr/>
            <p:nvPr/>
          </p:nvSpPr>
          <p:spPr>
            <a:xfrm flipH="1">
              <a:off x="1986913" y="5392738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/>
            <p:cNvSpPr/>
            <p:nvPr/>
          </p:nvSpPr>
          <p:spPr>
            <a:xfrm flipH="1">
              <a:off x="1773604" y="5275520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4:artisticCrisscrossEtching id="{B8527BD3-1FFC-E74A-80D2-448549E0DC46}"/>
                    </a:ext>
                  </a:extLst>
                </p:cNvPr>
                <p:cNvSpPr txBox="1"/>
                <p:nvPr/>
              </p:nvSpPr>
              <p:spPr>
                <a:xfrm>
                  <a:off x="1257353" y="5643287"/>
                  <a:ext cx="161680" cy="203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2400" i="1" baseline="-25000" dirty="0"/>
                </a:p>
              </p:txBody>
            </p:sp>
          </mc:Choice>
          <mc:Fallback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5643287"/>
                  <a:ext cx="161680" cy="20324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45455" r="-118182" b="-2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52" name="Cube 51"/>
            <p:cNvSpPr/>
            <p:nvPr/>
          </p:nvSpPr>
          <p:spPr>
            <a:xfrm flipH="1">
              <a:off x="2713078" y="1853198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Cube 52"/>
            <p:cNvSpPr/>
            <p:nvPr/>
          </p:nvSpPr>
          <p:spPr>
            <a:xfrm flipH="1">
              <a:off x="2473396" y="1853199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83042" y="2556274"/>
              <a:ext cx="594649" cy="225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Source 2</a:t>
              </a:r>
              <a:endParaRPr lang="en-US" sz="2000" b="1" dirty="0"/>
            </a:p>
          </p:txBody>
        </p:sp>
        <p:sp>
          <p:nvSpPr>
            <p:cNvPr id="55" name="Cube 54"/>
            <p:cNvSpPr/>
            <p:nvPr/>
          </p:nvSpPr>
          <p:spPr>
            <a:xfrm flipH="1">
              <a:off x="2189913" y="1709076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/>
            <p:cNvSpPr/>
            <p:nvPr/>
          </p:nvSpPr>
          <p:spPr>
            <a:xfrm flipH="1">
              <a:off x="1986913" y="1616835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/>
            <p:cNvSpPr/>
            <p:nvPr/>
          </p:nvSpPr>
          <p:spPr>
            <a:xfrm flipH="1">
              <a:off x="1773604" y="1499617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TextBox 58">
                  <a:extLst>
                    <a:ext uri="{FF2B5EF4-FFF2-40B4-BE49-F238E27FC236}">
                      <a14:artisticCrisscrossEtching id="{E894D993-4531-E34E-8ACA-DA7CFBACB028}"/>
                    </a:ext>
                  </a:extLst>
                </p:cNvPr>
                <p:cNvSpPr txBox="1"/>
                <p:nvPr/>
              </p:nvSpPr>
              <p:spPr>
                <a:xfrm>
                  <a:off x="1257353" y="1867384"/>
                  <a:ext cx="227264" cy="203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i="1" baseline="-25000" dirty="0"/>
                </a:p>
              </p:txBody>
            </p:sp>
          </mc:Choice>
          <mc:Fallback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1867384"/>
                  <a:ext cx="227264" cy="20324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3333" r="-133333" b="-2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60" name="Cube 59"/>
            <p:cNvSpPr/>
            <p:nvPr/>
          </p:nvSpPr>
          <p:spPr>
            <a:xfrm flipH="1">
              <a:off x="2713078" y="683785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Cube 60"/>
            <p:cNvSpPr/>
            <p:nvPr/>
          </p:nvSpPr>
          <p:spPr>
            <a:xfrm flipH="1">
              <a:off x="2473396" y="683785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TextBox 9"/>
            <p:cNvSpPr txBox="1"/>
            <p:nvPr/>
          </p:nvSpPr>
          <p:spPr>
            <a:xfrm>
              <a:off x="2376382" y="1342244"/>
              <a:ext cx="594649" cy="225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/>
                <a:t>Source 1</a:t>
              </a:r>
              <a:endParaRPr lang="en-US" sz="2000" b="1" dirty="0"/>
            </a:p>
          </p:txBody>
        </p:sp>
        <p:sp>
          <p:nvSpPr>
            <p:cNvPr id="63" name="Cube 62"/>
            <p:cNvSpPr/>
            <p:nvPr/>
          </p:nvSpPr>
          <p:spPr>
            <a:xfrm flipH="1">
              <a:off x="2189913" y="539662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Cube 63"/>
            <p:cNvSpPr/>
            <p:nvPr/>
          </p:nvSpPr>
          <p:spPr>
            <a:xfrm flipH="1">
              <a:off x="1986913" y="447421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Cube 64"/>
            <p:cNvSpPr/>
            <p:nvPr/>
          </p:nvSpPr>
          <p:spPr>
            <a:xfrm flipH="1">
              <a:off x="1773604" y="330203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" name="TextBox 119">
                  <a:extLst>
                    <a:ext uri="{FF2B5EF4-FFF2-40B4-BE49-F238E27FC236}">
                      <a14:artisticCrisscrossEtching id="{4BF97001-FAF3-D348-827A-5D0D54995391}"/>
                    </a:ext>
                  </a:extLst>
                </p:cNvPr>
                <p:cNvSpPr txBox="1"/>
                <p:nvPr/>
              </p:nvSpPr>
              <p:spPr>
                <a:xfrm>
                  <a:off x="1257353" y="690395"/>
                  <a:ext cx="194002" cy="203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𝑥</m:t>
                      </m:r>
                    </m:oMath>
                  </a14:m>
                  <a:r>
                    <a:rPr lang="en-US" sz="2400" i="1" baseline="-25000" dirty="0"/>
                    <a:t>s1</a:t>
                  </a:r>
                </a:p>
              </p:txBody>
            </p:sp>
          </mc:Choice>
          <mc:Fallback>
            <p:sp>
              <p:nvSpPr>
                <p:cNvPr id="66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690395"/>
                  <a:ext cx="194002" cy="20324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38462" r="-192308" b="-3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pic>
          <p:nvPicPr>
            <p:cNvPr id="67" name="Picture 6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548281" y="5352146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pic>
          <p:nvPicPr>
            <p:cNvPr id="68" name="Picture 6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50179" y="1566854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pic>
          <p:nvPicPr>
            <p:cNvPr id="69" name="Picture 6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547987" y="417592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sp>
          <p:nvSpPr>
            <p:cNvPr id="70" name="Cube 69"/>
            <p:cNvSpPr/>
            <p:nvPr/>
          </p:nvSpPr>
          <p:spPr>
            <a:xfrm flipH="1">
              <a:off x="2701812" y="4390232"/>
              <a:ext cx="186467" cy="556749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Cube 70"/>
            <p:cNvSpPr/>
            <p:nvPr/>
          </p:nvSpPr>
          <p:spPr>
            <a:xfrm flipH="1">
              <a:off x="2462130" y="4390233"/>
              <a:ext cx="325137" cy="556749"/>
            </a:xfrm>
            <a:prstGeom prst="cube">
              <a:avLst>
                <a:gd name="adj" fmla="val 396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371776" y="5093308"/>
              <a:ext cx="1088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Source k</a:t>
              </a:r>
              <a:endParaRPr lang="en-US" sz="2000" b="1" dirty="0"/>
            </a:p>
          </p:txBody>
        </p:sp>
        <p:sp>
          <p:nvSpPr>
            <p:cNvPr id="73" name="Cube 72"/>
            <p:cNvSpPr/>
            <p:nvPr/>
          </p:nvSpPr>
          <p:spPr>
            <a:xfrm flipH="1">
              <a:off x="2178647" y="4246110"/>
              <a:ext cx="372940" cy="774335"/>
            </a:xfrm>
            <a:prstGeom prst="cube">
              <a:avLst>
                <a:gd name="adj" fmla="val 631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73"/>
            <p:cNvSpPr/>
            <p:nvPr/>
          </p:nvSpPr>
          <p:spPr>
            <a:xfrm flipH="1">
              <a:off x="1975647" y="4153869"/>
              <a:ext cx="400258" cy="933190"/>
            </a:xfrm>
            <a:prstGeom prst="cube">
              <a:avLst>
                <a:gd name="adj" fmla="val 724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74"/>
            <p:cNvSpPr/>
            <p:nvPr/>
          </p:nvSpPr>
          <p:spPr>
            <a:xfrm flipH="1">
              <a:off x="1762338" y="4036651"/>
              <a:ext cx="466626" cy="1112171"/>
            </a:xfrm>
            <a:prstGeom prst="cube">
              <a:avLst>
                <a:gd name="adj" fmla="val 7611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>
                  <a:extLst>
                    <a:ext uri="{FF2B5EF4-FFF2-40B4-BE49-F238E27FC236}">
                      <a14:artisticCrisscrossEtching id="{4682A324-BA6D-E647-92CC-56C940BC1A71}"/>
                    </a:ext>
                  </a:extLst>
                </p:cNvPr>
                <p:cNvSpPr txBox="1"/>
                <p:nvPr/>
              </p:nvSpPr>
              <p:spPr>
                <a:xfrm>
                  <a:off x="1257353" y="4404418"/>
                  <a:ext cx="427425" cy="3608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𝑠𝑘</m:t>
                        </m:r>
                      </m:oMath>
                    </m:oMathPara>
                  </a14:m>
                  <a:endParaRPr lang="en-US" sz="2400" i="1" baseline="-25000" dirty="0"/>
                </a:p>
              </p:txBody>
            </p:sp>
          </mc:Choice>
          <mc:Fallback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53" y="4404418"/>
                  <a:ext cx="427425" cy="36080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18519" r="-29630" b="-8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pic>
          <p:nvPicPr>
            <p:cNvPr id="77" name="Picture 76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38913" y="4103888"/>
              <a:ext cx="645317" cy="973396"/>
            </a:xfrm>
            <a:prstGeom prst="rect">
              <a:avLst/>
            </a:prstGeom>
            <a:scene3d>
              <a:camera prst="orthographicFront">
                <a:rot lat="2700000" lon="3300000" rev="0"/>
              </a:camera>
              <a:lightRig rig="threePt" dir="t"/>
            </a:scene3d>
          </p:spPr>
        </p:pic>
        <p:sp>
          <p:nvSpPr>
            <p:cNvPr id="78" name="TextBox 77"/>
            <p:cNvSpPr txBox="1"/>
            <p:nvPr/>
          </p:nvSpPr>
          <p:spPr>
            <a:xfrm rot="5400000">
              <a:off x="1947515" y="3183184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</a:rPr>
                <a:t>……..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  <p:sp>
          <p:nvSpPr>
            <p:cNvPr id="79" name="Cube 78"/>
            <p:cNvSpPr/>
            <p:nvPr/>
          </p:nvSpPr>
          <p:spPr>
            <a:xfrm flipH="1">
              <a:off x="9405996" y="4667923"/>
              <a:ext cx="439810" cy="419017"/>
            </a:xfrm>
            <a:prstGeom prst="cube">
              <a:avLst>
                <a:gd name="adj" fmla="val 237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0" name="Cube 79"/>
            <p:cNvSpPr/>
            <p:nvPr/>
          </p:nvSpPr>
          <p:spPr>
            <a:xfrm flipH="1">
              <a:off x="9017299" y="4564633"/>
              <a:ext cx="425213" cy="584697"/>
            </a:xfrm>
            <a:prstGeom prst="cube">
              <a:avLst>
                <a:gd name="adj" fmla="val 363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1" name="Cube 80"/>
            <p:cNvSpPr/>
            <p:nvPr/>
          </p:nvSpPr>
          <p:spPr>
            <a:xfrm flipH="1">
              <a:off x="8677052" y="4454603"/>
              <a:ext cx="425796" cy="764706"/>
            </a:xfrm>
            <a:prstGeom prst="cube">
              <a:avLst>
                <a:gd name="adj" fmla="val 450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/>
            <p:cNvCxnSpPr>
              <a:stCxn id="79" idx="2"/>
            </p:cNvCxnSpPr>
            <p:nvPr/>
          </p:nvCxnSpPr>
          <p:spPr>
            <a:xfrm flipV="1">
              <a:off x="9845805" y="4926667"/>
              <a:ext cx="211952" cy="6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TextBox 82">
                  <a:extLst>
                    <a:ext uri="{FF2B5EF4-FFF2-40B4-BE49-F238E27FC236}">
                      <a14:artisticCrisscrossEtching id="{CF31C155-68F4-9E4C-84D0-989F3126EE43}"/>
                    </a:ext>
                  </a:extLst>
                </p:cNvPr>
                <p:cNvSpPr txBox="1"/>
                <p:nvPr/>
              </p:nvSpPr>
              <p:spPr>
                <a:xfrm>
                  <a:off x="10044012" y="4801183"/>
                  <a:ext cx="32561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𝑠𝑘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4012" y="4801183"/>
                  <a:ext cx="325618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38095" r="-85714" b="-8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84" name="Cube 83"/>
            <p:cNvSpPr/>
            <p:nvPr/>
          </p:nvSpPr>
          <p:spPr>
            <a:xfrm flipH="1">
              <a:off x="8473190" y="4454603"/>
              <a:ext cx="282307" cy="764706"/>
            </a:xfrm>
            <a:prstGeom prst="cube">
              <a:avLst>
                <a:gd name="adj" fmla="val 66047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828098" y="5239780"/>
              <a:ext cx="1929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Discriminator k</a:t>
              </a:r>
              <a:endParaRPr lang="en-US" sz="2000" b="1" dirty="0"/>
            </a:p>
          </p:txBody>
        </p:sp>
        <p:cxnSp>
          <p:nvCxnSpPr>
            <p:cNvPr id="86" name="Curved Connector 85"/>
            <p:cNvCxnSpPr>
              <a:stCxn id="70" idx="2"/>
            </p:cNvCxnSpPr>
            <p:nvPr/>
          </p:nvCxnSpPr>
          <p:spPr>
            <a:xfrm flipV="1">
              <a:off x="2888279" y="1342244"/>
              <a:ext cx="5616967" cy="3387940"/>
            </a:xfrm>
            <a:prstGeom prst="curvedConnector3">
              <a:avLst>
                <a:gd name="adj1" fmla="val 50000"/>
              </a:avLst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60" idx="2"/>
              <a:endCxn id="33" idx="5"/>
            </p:cNvCxnSpPr>
            <p:nvPr/>
          </p:nvCxnSpPr>
          <p:spPr>
            <a:xfrm>
              <a:off x="2899545" y="1023736"/>
              <a:ext cx="5600047" cy="1255353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44" idx="2"/>
            </p:cNvCxnSpPr>
            <p:nvPr/>
          </p:nvCxnSpPr>
          <p:spPr>
            <a:xfrm flipV="1">
              <a:off x="2899545" y="2409947"/>
              <a:ext cx="5591683" cy="3559106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52" idx="2"/>
              <a:endCxn id="40" idx="5"/>
            </p:cNvCxnSpPr>
            <p:nvPr/>
          </p:nvCxnSpPr>
          <p:spPr>
            <a:xfrm>
              <a:off x="2899545" y="2193150"/>
              <a:ext cx="5591684" cy="1306073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44" idx="2"/>
            </p:cNvCxnSpPr>
            <p:nvPr/>
          </p:nvCxnSpPr>
          <p:spPr>
            <a:xfrm flipV="1">
              <a:off x="2899545" y="3644633"/>
              <a:ext cx="5591683" cy="2324420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70" idx="2"/>
              <a:endCxn id="84" idx="5"/>
            </p:cNvCxnSpPr>
            <p:nvPr/>
          </p:nvCxnSpPr>
          <p:spPr>
            <a:xfrm>
              <a:off x="2888279" y="4730184"/>
              <a:ext cx="5584911" cy="13544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44" idx="2"/>
            </p:cNvCxnSpPr>
            <p:nvPr/>
          </p:nvCxnSpPr>
          <p:spPr>
            <a:xfrm flipV="1">
              <a:off x="2899545" y="4864364"/>
              <a:ext cx="5573644" cy="1104689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401420" y="0"/>
              <a:ext cx="0" cy="6858000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331196" y="552"/>
              <a:ext cx="122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Internet</a:t>
              </a:r>
              <a:endParaRPr lang="en-US" sz="2400" b="1" dirty="0"/>
            </a:p>
          </p:txBody>
        </p:sp>
      </p:grpSp>
      <p:sp>
        <p:nvSpPr>
          <p:cNvPr id="115" name="Trapezoid 114"/>
          <p:cNvSpPr/>
          <p:nvPr/>
        </p:nvSpPr>
        <p:spPr>
          <a:xfrm rot="5400000">
            <a:off x="4581293" y="2377002"/>
            <a:ext cx="1256941" cy="585622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E</a:t>
            </a:r>
            <a:endParaRPr lang="en-US" b="1" i="1" dirty="0">
              <a:solidFill>
                <a:schemeClr val="tx1"/>
              </a:solidFill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6189161" y="2217828"/>
            <a:ext cx="1020419" cy="908321"/>
            <a:chOff x="2517912" y="2566504"/>
            <a:chExt cx="1020419" cy="908321"/>
          </a:xfrm>
        </p:grpSpPr>
        <p:sp>
          <p:nvSpPr>
            <p:cNvPr id="117" name="Trapezoid 116"/>
            <p:cNvSpPr/>
            <p:nvPr/>
          </p:nvSpPr>
          <p:spPr>
            <a:xfrm rot="5400000">
              <a:off x="2573961" y="2510455"/>
              <a:ext cx="908321" cy="1020419"/>
            </a:xfrm>
            <a:prstGeom prst="trapezoid">
              <a:avLst>
                <a:gd name="adj" fmla="val 2844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  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543156" y="2703191"/>
              <a:ext cx="872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Task </a:t>
              </a:r>
              <a:endParaRPr lang="en-US" b="1" dirty="0"/>
            </a:p>
            <a:p>
              <a:pPr algn="ctr"/>
              <a:r>
                <a:rPr lang="en-US" b="1" dirty="0"/>
                <a:t>learner</a:t>
              </a:r>
              <a:endParaRPr lang="en-US" b="1" dirty="0"/>
            </a:p>
          </p:txBody>
        </p:sp>
      </p:grpSp>
      <p:cxnSp>
        <p:nvCxnSpPr>
          <p:cNvPr id="119" name="Straight Arrow Connector 118"/>
          <p:cNvCxnSpPr>
            <a:stCxn id="115" idx="0"/>
            <a:endCxn id="117" idx="2"/>
          </p:cNvCxnSpPr>
          <p:nvPr/>
        </p:nvCxnSpPr>
        <p:spPr>
          <a:xfrm>
            <a:off x="5502575" y="2669814"/>
            <a:ext cx="686586" cy="217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21" idx="3"/>
          </p:cNvCxnSpPr>
          <p:nvPr/>
        </p:nvCxnSpPr>
        <p:spPr>
          <a:xfrm flipV="1">
            <a:off x="4664036" y="2792224"/>
            <a:ext cx="252917" cy="53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4011463" y="2612883"/>
            <a:ext cx="652573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 err="1">
                <a:solidFill>
                  <a:schemeClr val="tx1"/>
                </a:solidFill>
              </a:rPr>
              <a:t>X</a:t>
            </a:r>
            <a:r>
              <a:rPr lang="en-US" sz="1400" b="1" i="1" dirty="0" err="1">
                <a:solidFill>
                  <a:schemeClr val="tx1"/>
                </a:solidFill>
              </a:rPr>
              <a:t>Sk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4011462" y="3085050"/>
            <a:ext cx="652574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r>
              <a:rPr lang="en-US" sz="1400" b="1" i="1" dirty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3" name="Straight Arrow Connector 122"/>
          <p:cNvCxnSpPr>
            <a:stCxn id="117" idx="0"/>
            <a:endCxn id="124" idx="1"/>
          </p:cNvCxnSpPr>
          <p:nvPr/>
        </p:nvCxnSpPr>
        <p:spPr>
          <a:xfrm>
            <a:off x="7209580" y="2671989"/>
            <a:ext cx="376029" cy="315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585609" y="2541045"/>
            <a:ext cx="788638" cy="268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result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6961475" y="3509497"/>
            <a:ext cx="854020" cy="478773"/>
            <a:chOff x="7893284" y="2988029"/>
            <a:chExt cx="854020" cy="478773"/>
          </a:xfrm>
        </p:grpSpPr>
        <p:sp>
          <p:nvSpPr>
            <p:cNvPr id="126" name="Rounded Rectangle 125"/>
            <p:cNvSpPr/>
            <p:nvPr/>
          </p:nvSpPr>
          <p:spPr>
            <a:xfrm>
              <a:off x="7893285" y="2988029"/>
              <a:ext cx="854019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Source1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7893284" y="3253918"/>
              <a:ext cx="854019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Target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8" name="Curved Connector 127"/>
          <p:cNvCxnSpPr/>
          <p:nvPr/>
        </p:nvCxnSpPr>
        <p:spPr>
          <a:xfrm>
            <a:off x="5502575" y="2677188"/>
            <a:ext cx="700048" cy="997952"/>
          </a:xfrm>
          <a:prstGeom prst="curvedConnector3">
            <a:avLst>
              <a:gd name="adj1" fmla="val 61587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endCxn id="126" idx="1"/>
          </p:cNvCxnSpPr>
          <p:nvPr/>
        </p:nvCxnSpPr>
        <p:spPr>
          <a:xfrm>
            <a:off x="6591968" y="3611606"/>
            <a:ext cx="369508" cy="433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endCxn id="127" idx="1"/>
          </p:cNvCxnSpPr>
          <p:nvPr/>
        </p:nvCxnSpPr>
        <p:spPr>
          <a:xfrm>
            <a:off x="6601799" y="3881828"/>
            <a:ext cx="359676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4671450" y="3269716"/>
            <a:ext cx="244307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/>
          <p:cNvCxnSpPr/>
          <p:nvPr/>
        </p:nvCxnSpPr>
        <p:spPr>
          <a:xfrm>
            <a:off x="5502575" y="2868917"/>
            <a:ext cx="700048" cy="997952"/>
          </a:xfrm>
          <a:prstGeom prst="curvedConnector3">
            <a:avLst>
              <a:gd name="adj1" fmla="val 43680"/>
            </a:avLst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rapezoid 132"/>
          <p:cNvSpPr/>
          <p:nvPr/>
        </p:nvSpPr>
        <p:spPr>
          <a:xfrm rot="5400000">
            <a:off x="5950844" y="3566107"/>
            <a:ext cx="902560" cy="374597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D</a:t>
            </a:r>
            <a:r>
              <a:rPr lang="en-US" sz="1400" b="1" i="1" dirty="0">
                <a:solidFill>
                  <a:schemeClr val="tx1"/>
                </a:solidFill>
              </a:rPr>
              <a:t>1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626037" y="5553053"/>
            <a:ext cx="3153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Source images have label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Target images do not have label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5" name="Straight Arrow Connector 134"/>
          <p:cNvCxnSpPr>
            <a:stCxn id="136" idx="3"/>
          </p:cNvCxnSpPr>
          <p:nvPr/>
        </p:nvCxnSpPr>
        <p:spPr>
          <a:xfrm flipV="1">
            <a:off x="4671450" y="2064497"/>
            <a:ext cx="252917" cy="53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018877" y="1885156"/>
            <a:ext cx="652573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r>
              <a:rPr lang="en-US" sz="1400" b="1" i="1" dirty="0">
                <a:solidFill>
                  <a:schemeClr val="tx1"/>
                </a:solidFill>
              </a:rPr>
              <a:t>S1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4243350" y="2241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en-US" dirty="0"/>
          </a:p>
        </p:txBody>
      </p:sp>
      <p:grpSp>
        <p:nvGrpSpPr>
          <p:cNvPr id="139" name="Group 138"/>
          <p:cNvGrpSpPr/>
          <p:nvPr/>
        </p:nvGrpSpPr>
        <p:grpSpPr>
          <a:xfrm>
            <a:off x="6961475" y="4765155"/>
            <a:ext cx="854020" cy="478773"/>
            <a:chOff x="7893284" y="2988029"/>
            <a:chExt cx="854020" cy="478773"/>
          </a:xfrm>
        </p:grpSpPr>
        <p:sp>
          <p:nvSpPr>
            <p:cNvPr id="140" name="Rounded Rectangle 139"/>
            <p:cNvSpPr/>
            <p:nvPr/>
          </p:nvSpPr>
          <p:spPr>
            <a:xfrm>
              <a:off x="7893285" y="2988029"/>
              <a:ext cx="854019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 err="1">
                  <a:solidFill>
                    <a:schemeClr val="tx1"/>
                  </a:solidFill>
                </a:rPr>
                <a:t>Sourcek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7893284" y="3253918"/>
              <a:ext cx="854019" cy="2128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Target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2" name="Straight Arrow Connector 141"/>
          <p:cNvCxnSpPr>
            <a:endCxn id="140" idx="1"/>
          </p:cNvCxnSpPr>
          <p:nvPr/>
        </p:nvCxnSpPr>
        <p:spPr>
          <a:xfrm>
            <a:off x="6591968" y="4867264"/>
            <a:ext cx="369508" cy="433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endCxn id="141" idx="1"/>
          </p:cNvCxnSpPr>
          <p:nvPr/>
        </p:nvCxnSpPr>
        <p:spPr>
          <a:xfrm>
            <a:off x="6601799" y="5137486"/>
            <a:ext cx="359676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rapezoid 143"/>
          <p:cNvSpPr/>
          <p:nvPr/>
        </p:nvSpPr>
        <p:spPr>
          <a:xfrm rot="5400000">
            <a:off x="5950844" y="4821765"/>
            <a:ext cx="902560" cy="374597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 err="1">
                <a:solidFill>
                  <a:schemeClr val="tx1"/>
                </a:solidFill>
              </a:rPr>
              <a:t>D</a:t>
            </a:r>
            <a:r>
              <a:rPr lang="en-US" sz="1400" b="1" i="1" dirty="0" err="1">
                <a:solidFill>
                  <a:schemeClr val="tx1"/>
                </a:solidFill>
              </a:rPr>
              <a:t>k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6285774" y="420837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en-US" dirty="0"/>
          </a:p>
        </p:txBody>
      </p:sp>
      <p:cxnSp>
        <p:nvCxnSpPr>
          <p:cNvPr id="145" name="Curved Connector 144"/>
          <p:cNvCxnSpPr>
            <a:endCxn id="144" idx="2"/>
          </p:cNvCxnSpPr>
          <p:nvPr/>
        </p:nvCxnSpPr>
        <p:spPr>
          <a:xfrm rot="16200000" flipH="1">
            <a:off x="4893801" y="3688039"/>
            <a:ext cx="1930790" cy="711259"/>
          </a:xfrm>
          <a:prstGeom prst="curvedConnector2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530257" y="2707272"/>
            <a:ext cx="7302673" cy="129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/>
              <a:t>Discussion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51" name="Picture 50" descr="/media/cwang/New Volume/Work/部分申请/2020/index.jpegindex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Discussion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6608" y="2176858"/>
            <a:ext cx="114585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Q1. </a:t>
            </a:r>
            <a:r>
              <a:rPr lang="zh-CN" altLang="en-US" sz="2400" dirty="0"/>
              <a:t>除了以上的应用之外，还能不能想到其他问题可用</a:t>
            </a:r>
            <a:r>
              <a:rPr lang="en-US" altLang="zh-CN" sz="2400" dirty="0"/>
              <a:t>GAN</a:t>
            </a:r>
            <a:r>
              <a:rPr lang="zh-CN" altLang="en-US" sz="2400" dirty="0"/>
              <a:t>或对抗训练来解决的？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Q2. </a:t>
            </a:r>
            <a:r>
              <a:rPr lang="zh-CN" altLang="en-US" sz="2400" dirty="0"/>
              <a:t>除了把</a:t>
            </a:r>
            <a:r>
              <a:rPr lang="en-US" altLang="zh-CN" sz="2400" dirty="0"/>
              <a:t>text</a:t>
            </a:r>
            <a:r>
              <a:rPr lang="zh-CN" altLang="en-US" sz="2400" dirty="0"/>
              <a:t>和</a:t>
            </a:r>
            <a:r>
              <a:rPr lang="en-US" altLang="zh-CN" sz="2400" dirty="0"/>
              <a:t>image</a:t>
            </a:r>
            <a:r>
              <a:rPr lang="zh-CN" altLang="en-US" sz="2400" dirty="0"/>
              <a:t>做融合，还有其他任务是两个不同模态的数据融合的吗？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Q3. </a:t>
            </a:r>
            <a:r>
              <a:rPr lang="zh-CN" altLang="en-US" sz="2400" dirty="0"/>
              <a:t>现在的</a:t>
            </a:r>
            <a:r>
              <a:rPr lang="en-US" altLang="zh-CN" sz="2400" dirty="0"/>
              <a:t>GAN</a:t>
            </a:r>
            <a:r>
              <a:rPr lang="zh-CN" altLang="en-US" sz="2400"/>
              <a:t>存在什么问题？</a:t>
            </a:r>
            <a:endParaRPr lang="en-GB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52" name="Shape 68" descr="imp_ml_1cs_ps_056486_00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045404" y="6986208"/>
            <a:ext cx="1946392" cy="54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530257" y="2707272"/>
            <a:ext cx="7302673" cy="129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/>
              <a:t>High Resolution Image Synthesis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66608" y="-46378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41459" y="196220"/>
            <a:ext cx="5812827" cy="43596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77" y="3797250"/>
            <a:ext cx="6140656" cy="2553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91" y="1152886"/>
            <a:ext cx="5033451" cy="5056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1521" y="2376030"/>
            <a:ext cx="4135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</a:rPr>
              <a:t>Thank You</a:t>
            </a:r>
            <a:endParaRPr lang="en-US" sz="7200" b="1" dirty="0">
              <a:solidFill>
                <a:schemeClr val="accent5"/>
              </a:solidFill>
            </a:endParaRPr>
          </a:p>
        </p:txBody>
      </p:sp>
      <p:pic>
        <p:nvPicPr>
          <p:cNvPr id="51" name="Picture 50" descr="/media/cwang/New Volume/Work/部分申请/2020/index.jpegindex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High Resolution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2940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Progressive GAN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8762" y="1678488"/>
            <a:ext cx="9434475" cy="4699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896" y="6506819"/>
            <a:ext cx="1041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Progressive Growing of GANs for Improved Quality, Stability, and Variation. </a:t>
            </a:r>
            <a:r>
              <a:rPr lang="en-GB" i="1" dirty="0"/>
              <a:t>T. </a:t>
            </a:r>
            <a:r>
              <a:rPr lang="en-GB" i="1" dirty="0" err="1"/>
              <a:t>Karras</a:t>
            </a:r>
            <a:r>
              <a:rPr lang="en-GB" i="1" dirty="0"/>
              <a:t>, T. </a:t>
            </a:r>
            <a:r>
              <a:rPr lang="en-GB" i="1" dirty="0" err="1"/>
              <a:t>Aila</a:t>
            </a:r>
            <a:r>
              <a:rPr lang="en-GB" i="1" dirty="0"/>
              <a:t>, et al. ICLR. 2018.</a:t>
            </a:r>
            <a:endParaRPr lang="en-GB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High Resolution Image Synthesis</a:t>
            </a:r>
            <a:endParaRPr lang="en-US" sz="3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5749" y="1050423"/>
            <a:ext cx="2940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Progressive GAN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1550" y="1728306"/>
            <a:ext cx="7708900" cy="467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7896" y="6506819"/>
            <a:ext cx="1041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Progressive Growing of GANs for Improved Quality, Stability, and Variation. </a:t>
            </a:r>
            <a:r>
              <a:rPr lang="en-GB" i="1" dirty="0"/>
              <a:t>T. </a:t>
            </a:r>
            <a:r>
              <a:rPr lang="en-GB" i="1" dirty="0" err="1"/>
              <a:t>Karras</a:t>
            </a:r>
            <a:r>
              <a:rPr lang="en-GB" i="1" dirty="0"/>
              <a:t>, T. </a:t>
            </a:r>
            <a:r>
              <a:rPr lang="en-GB" i="1" dirty="0" err="1"/>
              <a:t>Aila</a:t>
            </a:r>
            <a:r>
              <a:rPr lang="en-GB" i="1" dirty="0"/>
              <a:t>, et al. ICLR. 2018.</a:t>
            </a:r>
            <a:endParaRPr lang="en-GB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5" name="Picture 4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461274" y="1174344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/>
          </a:p>
        </p:txBody>
      </p:sp>
      <p:sp>
        <p:nvSpPr>
          <p:cNvPr id="13" name="Freeform 12"/>
          <p:cNvSpPr/>
          <p:nvPr/>
        </p:nvSpPr>
        <p:spPr>
          <a:xfrm rot="5400000">
            <a:off x="1092430" y="2608985"/>
            <a:ext cx="1057658" cy="868301"/>
          </a:xfrm>
          <a:custGeom>
            <a:avLst/>
            <a:gdLst>
              <a:gd name="connsiteX0" fmla="*/ 0 w 902561"/>
              <a:gd name="connsiteY0" fmla="*/ 749195 h 749195"/>
              <a:gd name="connsiteX1" fmla="*/ 106565 w 902561"/>
              <a:gd name="connsiteY1" fmla="*/ 374596 h 749195"/>
              <a:gd name="connsiteX2" fmla="*/ 106566 w 902561"/>
              <a:gd name="connsiteY2" fmla="*/ 374596 h 749195"/>
              <a:gd name="connsiteX3" fmla="*/ 1 w 902561"/>
              <a:gd name="connsiteY3" fmla="*/ 0 h 749195"/>
              <a:gd name="connsiteX4" fmla="*/ 902561 w 902561"/>
              <a:gd name="connsiteY4" fmla="*/ 0 h 749195"/>
              <a:gd name="connsiteX5" fmla="*/ 795996 w 902561"/>
              <a:gd name="connsiteY5" fmla="*/ 374596 h 749195"/>
              <a:gd name="connsiteX6" fmla="*/ 795995 w 902561"/>
              <a:gd name="connsiteY6" fmla="*/ 374596 h 749195"/>
              <a:gd name="connsiteX7" fmla="*/ 902560 w 902561"/>
              <a:gd name="connsiteY7" fmla="*/ 749195 h 74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561" h="749195">
                <a:moveTo>
                  <a:pt x="0" y="749195"/>
                </a:moveTo>
                <a:lnTo>
                  <a:pt x="106565" y="374596"/>
                </a:lnTo>
                <a:lnTo>
                  <a:pt x="106566" y="374596"/>
                </a:lnTo>
                <a:lnTo>
                  <a:pt x="1" y="0"/>
                </a:lnTo>
                <a:lnTo>
                  <a:pt x="902561" y="0"/>
                </a:lnTo>
                <a:lnTo>
                  <a:pt x="795996" y="374596"/>
                </a:lnTo>
                <a:lnTo>
                  <a:pt x="795995" y="374596"/>
                </a:lnTo>
                <a:lnTo>
                  <a:pt x="902560" y="749195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G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4782" y="2867942"/>
            <a:ext cx="530060" cy="3484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r>
              <a:rPr lang="en-US" b="1" i="1" baseline="-25000" dirty="0">
                <a:solidFill>
                  <a:schemeClr val="tx1"/>
                </a:solidFill>
              </a:rPr>
              <a:t>L</a:t>
            </a:r>
            <a:endParaRPr lang="en-US" b="1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ounded Rectangle 14">
                <a:extLst>
                  <a:ext uri="{FF2B5EF4-FFF2-40B4-BE49-F238E27FC236}">
                    <a14:artisticCrisscrossEtching id="{4DA06644-91BF-5447-B3F6-B58AE13FA921}"/>
                  </a:ext>
                </a:extLst>
              </p:cNvPr>
              <p:cNvSpPr/>
              <p:nvPr/>
            </p:nvSpPr>
            <p:spPr>
              <a:xfrm>
                <a:off x="2470090" y="2887101"/>
                <a:ext cx="535192" cy="348466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acc>
                  </m:oMath>
                </a14:m>
                <a:r>
                  <a:rPr lang="en-US" b="1" i="1" baseline="-25000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mc:Choice>
        <mc:Fallback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090" y="2887101"/>
                <a:ext cx="535192" cy="348466"/>
              </a:xfrm>
              <a:prstGeom prst="roundRect">
                <a:avLst/>
              </a:prstGeom>
              <a:blipFill rotWithShape="1">
                <a:blip r:embed="rId1"/>
                <a:stretch>
                  <a:fillRect t="-3333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6" name="Trapezoid 15"/>
          <p:cNvSpPr/>
          <p:nvPr/>
        </p:nvSpPr>
        <p:spPr>
          <a:xfrm rot="5400000">
            <a:off x="3314023" y="2839388"/>
            <a:ext cx="1057657" cy="434150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D</a:t>
            </a:r>
            <a:endParaRPr lang="en-US" b="1" i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14" idx="3"/>
          </p:cNvCxnSpPr>
          <p:nvPr/>
        </p:nvCxnSpPr>
        <p:spPr>
          <a:xfrm>
            <a:off x="884842" y="3042175"/>
            <a:ext cx="297338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366938" y="2794382"/>
            <a:ext cx="621757" cy="2494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real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66937" y="3105962"/>
            <a:ext cx="621757" cy="2494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>
                <a:solidFill>
                  <a:schemeClr val="tx1"/>
                </a:solidFill>
              </a:rPr>
              <a:t>fake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59927" y="3063730"/>
            <a:ext cx="307010" cy="708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2053509" y="3061334"/>
            <a:ext cx="416581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 flipH="1" flipV="1">
            <a:off x="2892722" y="3464687"/>
            <a:ext cx="793217" cy="685496"/>
          </a:xfrm>
          <a:prstGeom prst="curvedConnector2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3"/>
            <a:endCxn id="16" idx="2"/>
          </p:cNvCxnSpPr>
          <p:nvPr/>
        </p:nvCxnSpPr>
        <p:spPr>
          <a:xfrm flipV="1">
            <a:off x="3005282" y="3056464"/>
            <a:ext cx="620495" cy="487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475223" y="4178297"/>
            <a:ext cx="530060" cy="3484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X</a:t>
            </a:r>
            <a:r>
              <a:rPr lang="en-US" b="1" i="1" baseline="-25000" dirty="0">
                <a:solidFill>
                  <a:schemeClr val="tx1"/>
                </a:solidFill>
              </a:rPr>
              <a:t>H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 rot="5400000">
            <a:off x="4901761" y="2130348"/>
            <a:ext cx="1057657" cy="434150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E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0506" y="5410703"/>
            <a:ext cx="171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Pre-trained CNN</a:t>
            </a:r>
            <a:endParaRPr lang="en-US" dirty="0"/>
          </a:p>
        </p:txBody>
      </p:sp>
      <p:sp>
        <p:nvSpPr>
          <p:cNvPr id="27" name="Trapezoid 26"/>
          <p:cNvSpPr/>
          <p:nvPr/>
        </p:nvSpPr>
        <p:spPr>
          <a:xfrm rot="5400000">
            <a:off x="4901761" y="3584768"/>
            <a:ext cx="1057657" cy="434150"/>
          </a:xfrm>
          <a:prstGeom prst="trapezoid">
            <a:avLst>
              <a:gd name="adj" fmla="val 28448"/>
            </a:avLst>
          </a:prstGeom>
          <a:solidFill>
            <a:schemeClr val="bg2"/>
          </a:solidFill>
          <a:ln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</a:rPr>
              <a:t>E</a:t>
            </a:r>
            <a:endParaRPr lang="en-US" b="1" i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5" idx="0"/>
            <a:endCxn id="25" idx="2"/>
          </p:cNvCxnSpPr>
          <p:nvPr/>
        </p:nvCxnSpPr>
        <p:spPr>
          <a:xfrm rot="5400000" flipH="1" flipV="1">
            <a:off x="3705762" y="1379349"/>
            <a:ext cx="539677" cy="2475829"/>
          </a:xfrm>
          <a:prstGeom prst="curved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3"/>
            <a:endCxn id="27" idx="2"/>
          </p:cNvCxnSpPr>
          <p:nvPr/>
        </p:nvCxnSpPr>
        <p:spPr>
          <a:xfrm flipV="1">
            <a:off x="3005283" y="3801844"/>
            <a:ext cx="2208232" cy="5506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468812" y="3555287"/>
            <a:ext cx="536470" cy="2128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L2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92139" y="3003524"/>
            <a:ext cx="536470" cy="2128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L2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stCxn id="15" idx="2"/>
            <a:endCxn id="30" idx="0"/>
          </p:cNvCxnSpPr>
          <p:nvPr/>
        </p:nvCxnSpPr>
        <p:spPr>
          <a:xfrm flipH="1">
            <a:off x="2737047" y="3235567"/>
            <a:ext cx="639" cy="31972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0"/>
            <a:endCxn id="30" idx="2"/>
          </p:cNvCxnSpPr>
          <p:nvPr/>
        </p:nvCxnSpPr>
        <p:spPr>
          <a:xfrm flipH="1" flipV="1">
            <a:off x="2737047" y="3768171"/>
            <a:ext cx="3206" cy="410126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5" idx="0"/>
            <a:endCxn id="31" idx="0"/>
          </p:cNvCxnSpPr>
          <p:nvPr/>
        </p:nvCxnSpPr>
        <p:spPr>
          <a:xfrm>
            <a:off x="5647665" y="2347424"/>
            <a:ext cx="512709" cy="656100"/>
          </a:xfrm>
          <a:prstGeom prst="curved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7" idx="0"/>
            <a:endCxn id="31" idx="2"/>
          </p:cNvCxnSpPr>
          <p:nvPr/>
        </p:nvCxnSpPr>
        <p:spPr>
          <a:xfrm flipV="1">
            <a:off x="5647665" y="3216408"/>
            <a:ext cx="512709" cy="585436"/>
          </a:xfrm>
          <a:prstGeom prst="curved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413476" y="4368173"/>
            <a:ext cx="14316" cy="105578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03517" y="5882122"/>
            <a:ext cx="10469789" cy="1878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dirty="0"/>
              <a:t>Deep De-Aliasing for Fast Compressive Sensing MRI</a:t>
            </a:r>
            <a:r>
              <a:rPr lang="en-GB" i="1" dirty="0"/>
              <a:t>. S. Yu, H. Dong, G. Yang et al. arXiv:1705.07137 2017.</a:t>
            </a:r>
            <a:endParaRPr lang="en-GB" i="1" dirty="0"/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dirty="0"/>
              <a:t>DAGAN: Deep De-Aliasing Generative Adversarial Networks for Fast Compressed Sensing MRI Reconstruction. </a:t>
            </a:r>
            <a:endParaRPr lang="en-GB" dirty="0"/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i="1" dirty="0"/>
              <a:t>G. Yang, S. Yu, H. Dong et al. TMI 2017.</a:t>
            </a:r>
            <a:endParaRPr lang="en-GB" i="1" dirty="0"/>
          </a:p>
          <a:p>
            <a:pPr lvl="0" algn="ctr">
              <a:buClr>
                <a:srgbClr val="000000"/>
              </a:buClr>
              <a:buSzPts val="1200"/>
            </a:pPr>
            <a:endParaRPr lang="en-GB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38" name="Curved Connector 37"/>
          <p:cNvCxnSpPr>
            <a:stCxn id="14" idx="0"/>
            <a:endCxn id="15" idx="0"/>
          </p:cNvCxnSpPr>
          <p:nvPr/>
        </p:nvCxnSpPr>
        <p:spPr>
          <a:xfrm rot="16200000" flipH="1">
            <a:off x="1669169" y="1818584"/>
            <a:ext cx="19159" cy="2117874"/>
          </a:xfrm>
          <a:prstGeom prst="curvedConnector3">
            <a:avLst>
              <a:gd name="adj1" fmla="val -3810465"/>
            </a:avLst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051" y="1901057"/>
            <a:ext cx="3256028" cy="3485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085" y="1922420"/>
            <a:ext cx="1589602" cy="3456000"/>
          </a:xfrm>
          <a:prstGeom prst="rect">
            <a:avLst/>
          </a:prstGeom>
        </p:spPr>
      </p:pic>
      <p:sp>
        <p:nvSpPr>
          <p:cNvPr id="39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High Resolution Image Synthesis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5749" y="1050423"/>
            <a:ext cx="9704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Utilising Feature Information for Medical Image Reconstruction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4" grpId="0" animBg="1"/>
      <p:bldP spid="25" grpId="0" animBg="1"/>
      <p:bldP spid="26" grpId="0"/>
      <p:bldP spid="27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461274" y="1174344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39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High Resolution Image Synthesis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5749" y="1050423"/>
            <a:ext cx="4621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Image Reflection Separation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327274" y="1780617"/>
            <a:ext cx="7116763" cy="4575733"/>
            <a:chOff x="5156200" y="1566376"/>
            <a:chExt cx="5747026" cy="355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56200" y="1765300"/>
              <a:ext cx="1879600" cy="3327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8626" y="1566376"/>
              <a:ext cx="3784600" cy="35560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74606" y="6469856"/>
            <a:ext cx="924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Single Image Reflection Separation with Perceptual Losses</a:t>
            </a:r>
            <a:r>
              <a:rPr lang="en-GB" i="1" dirty="0"/>
              <a:t>. X. Zhang, R. Ng, Q. Chen. CVPR. 2018.</a:t>
            </a:r>
            <a:endParaRPr lang="en-GB" i="1" dirty="0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461274" y="1174344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39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High Resolution Image Synthesis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5749" y="1050423"/>
            <a:ext cx="2962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Image inpainting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6088" y="1911879"/>
            <a:ext cx="6481762" cy="41154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3542" y="6512860"/>
            <a:ext cx="807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Context Encoders: Feature Learning by Inpainting. </a:t>
            </a:r>
            <a:r>
              <a:rPr lang="en-GB" i="1" dirty="0"/>
              <a:t>D. Pathak, J. Donahue. CVPR. 2017</a:t>
            </a:r>
            <a:endParaRPr lang="en-GB" i="1" dirty="0"/>
          </a:p>
          <a:p>
            <a:endParaRPr lang="en-US" dirty="0"/>
          </a:p>
        </p:txBody>
      </p:sp>
      <p:pic>
        <p:nvPicPr>
          <p:cNvPr id="3" name="Picture 2" descr="/media/cwang/New Volume/Work/部分申请/2020/index.jpegindex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461274" y="1174344"/>
            <a:ext cx="10527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9206-A02B-C64E-AB6C-93105BC2F9B6}" type="slidenum">
              <a:rPr lang="en-US" smtClean="0"/>
            </a:fld>
            <a:endParaRPr lang="en-US"/>
          </a:p>
        </p:txBody>
      </p:sp>
      <p:sp>
        <p:nvSpPr>
          <p:cNvPr id="39" name="Title 1"/>
          <p:cNvSpPr txBox="1"/>
          <p:nvPr/>
        </p:nvSpPr>
        <p:spPr>
          <a:xfrm>
            <a:off x="466608" y="-46378"/>
            <a:ext cx="805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High Resolution Image Synthesis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5749" y="1050423"/>
            <a:ext cx="251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Face Rotation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05102" y="6510337"/>
            <a:ext cx="703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Pose-Guided Photorealistic Face Rotation. </a:t>
            </a:r>
            <a:r>
              <a:rPr lang="en-GB" i="1" dirty="0"/>
              <a:t>Y. Hu, X. Wu et al. CVPR. 2018</a:t>
            </a:r>
            <a:endParaRPr lang="en-GB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889" y="1655522"/>
            <a:ext cx="2390685" cy="4649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004" y="1711124"/>
            <a:ext cx="2363258" cy="4593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714" y="1371822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          Output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0597" y="1385074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          Output</a:t>
            </a:r>
            <a:endParaRPr lang="en-US" dirty="0"/>
          </a:p>
        </p:txBody>
      </p:sp>
      <p:pic>
        <p:nvPicPr>
          <p:cNvPr id="6" name="Picture 5" descr="/media/cwang/New Volume/Work/部分申请/2020/index.jpegindex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64667" y="203478"/>
            <a:ext cx="1766570" cy="5945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5046</Words>
  <Application>WPS Presentation</Application>
  <PresentationFormat>Widescreen</PresentationFormat>
  <Paragraphs>539</Paragraphs>
  <Slides>30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SimSun</vt:lpstr>
      <vt:lpstr>Wingdings</vt:lpstr>
      <vt:lpstr>Arial</vt:lpstr>
      <vt:lpstr>Cambria Math</vt:lpstr>
      <vt:lpstr>Calibri Light</vt:lpstr>
      <vt:lpstr>Calibri</vt:lpstr>
      <vt:lpstr>微软雅黑</vt:lpstr>
      <vt:lpstr>AR PL UKai CN</vt:lpstr>
      <vt:lpstr>Arial Unicode MS</vt:lpstr>
      <vt:lpstr>DengXian</vt:lpstr>
      <vt:lpstr>Abandoned Bitplane</vt:lpstr>
      <vt:lpstr>SimSun</vt:lpstr>
      <vt:lpstr>Caladea</vt:lpstr>
      <vt:lpstr>Office Theme</vt:lpstr>
      <vt:lpstr>Applications and Future Directions of  Generative Adversarial Networks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and Sensor for Understanding Human Physiology </dc:title>
  <dc:creator>dong hao</dc:creator>
  <cp:lastModifiedBy>cwang</cp:lastModifiedBy>
  <cp:revision>3875</cp:revision>
  <dcterms:created xsi:type="dcterms:W3CDTF">2020-01-21T06:16:23Z</dcterms:created>
  <dcterms:modified xsi:type="dcterms:W3CDTF">2020-01-21T06:16:23Z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1033-10.1.0.6634</vt:lpwstr>
  </property>
</Properties>
</file>